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4" r:id="rId3"/>
    <p:sldId id="322" r:id="rId4"/>
    <p:sldId id="269" r:id="rId5"/>
    <p:sldId id="312" r:id="rId6"/>
    <p:sldId id="313" r:id="rId7"/>
    <p:sldId id="311" r:id="rId8"/>
    <p:sldId id="314" r:id="rId9"/>
    <p:sldId id="315" r:id="rId10"/>
    <p:sldId id="316" r:id="rId11"/>
    <p:sldId id="317" r:id="rId12"/>
    <p:sldId id="320" r:id="rId13"/>
    <p:sldId id="321" r:id="rId14"/>
    <p:sldId id="318" r:id="rId15"/>
    <p:sldId id="319" r:id="rId16"/>
    <p:sldId id="334" r:id="rId17"/>
    <p:sldId id="323" r:id="rId18"/>
    <p:sldId id="325" r:id="rId19"/>
    <p:sldId id="324" r:id="rId20"/>
    <p:sldId id="281" r:id="rId21"/>
    <p:sldId id="280" r:id="rId22"/>
    <p:sldId id="273" r:id="rId23"/>
    <p:sldId id="285" r:id="rId24"/>
    <p:sldId id="278" r:id="rId25"/>
    <p:sldId id="333" r:id="rId26"/>
    <p:sldId id="286" r:id="rId27"/>
    <p:sldId id="287" r:id="rId28"/>
    <p:sldId id="326" r:id="rId29"/>
    <p:sldId id="288" r:id="rId30"/>
    <p:sldId id="289" r:id="rId31"/>
    <p:sldId id="290" r:id="rId32"/>
    <p:sldId id="295" r:id="rId33"/>
    <p:sldId id="327" r:id="rId34"/>
    <p:sldId id="328" r:id="rId35"/>
    <p:sldId id="331" r:id="rId36"/>
    <p:sldId id="332" r:id="rId37"/>
    <p:sldId id="275" r:id="rId38"/>
    <p:sldId id="268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rgil" initials="V" lastIdx="4" clrIdx="0">
    <p:extLst>
      <p:ext uri="{19B8F6BF-5375-455C-9EA6-DF929625EA0E}">
        <p15:presenceInfo xmlns:p15="http://schemas.microsoft.com/office/powerpoint/2012/main" userId="1c414e1d985eb5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84363A"/>
    <a:srgbClr val="FF5D5D"/>
    <a:srgbClr val="789440"/>
    <a:srgbClr val="205E78"/>
    <a:srgbClr val="FFE593"/>
    <a:srgbClr val="FFD85D"/>
    <a:srgbClr val="C80000"/>
    <a:srgbClr val="FF6969"/>
    <a:srgbClr val="D2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1" autoAdjust="0"/>
    <p:restoredTop sz="75612" autoAdjust="0"/>
  </p:normalViewPr>
  <p:slideViewPr>
    <p:cSldViewPr snapToGrid="0">
      <p:cViewPr varScale="1">
        <p:scale>
          <a:sx n="84" d="100"/>
          <a:sy n="84" d="100"/>
        </p:scale>
        <p:origin x="178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88"/>
    </p:cViewPr>
  </p:sorterViewPr>
  <p:notesViewPr>
    <p:cSldViewPr snapToGrid="0" showGuides="1">
      <p:cViewPr>
        <p:scale>
          <a:sx n="75" d="100"/>
          <a:sy n="75" d="100"/>
        </p:scale>
        <p:origin x="1560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41D12-1BA0-4D16-B253-39E4DA7AD69F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10782-FDC2-4F7C-A018-7A502E50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3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1082" y="433915"/>
            <a:ext cx="4116917" cy="231692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7999" y="433915"/>
            <a:ext cx="4588934" cy="58568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36D52-512B-47DE-BC94-6C88A56CE9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9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TEE</a:t>
            </a: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19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ChatGPT (gpt-3.5-turbo with the temperature 0.2) The compiler used for evaluation is </a:t>
            </a:r>
            <a:r>
              <a:rPr lang="en-US" altLang="zh-CN" sz="1200" dirty="0" err="1"/>
              <a:t>gcc</a:t>
            </a:r>
            <a:r>
              <a:rPr lang="en-US" altLang="zh-CN" sz="1200" dirty="0"/>
              <a:t> 9.4.0 and the </a:t>
            </a:r>
            <a:r>
              <a:rPr lang="en-US" altLang="zh-CN" sz="1200" dirty="0" err="1"/>
              <a:t>decompiler</a:t>
            </a:r>
            <a:r>
              <a:rPr lang="en-US" altLang="zh-CN" sz="1200" dirty="0"/>
              <a:t> is </a:t>
            </a:r>
            <a:r>
              <a:rPr lang="en-US" altLang="zh-CN" sz="1200" dirty="0" err="1"/>
              <a:t>Ghidra</a:t>
            </a:r>
            <a:r>
              <a:rPr lang="en-US" altLang="zh-CN" sz="1200" dirty="0"/>
              <a:t> 10.2.3. </a:t>
            </a:r>
          </a:p>
          <a:p>
            <a:endParaRPr lang="en-US" altLang="zh-CN" sz="1200" dirty="0"/>
          </a:p>
          <a:p>
            <a:r>
              <a:rPr lang="en-US" altLang="zh-CN" sz="1200" dirty="0"/>
              <a:t>Dataset </a:t>
            </a:r>
          </a:p>
          <a:p>
            <a:pPr marL="0" indent="0">
              <a:buNone/>
            </a:pPr>
            <a:r>
              <a:rPr lang="en-US" altLang="zh-CN" sz="1200" dirty="0"/>
              <a:t>collect the code from </a:t>
            </a:r>
            <a:r>
              <a:rPr lang="en-US" altLang="zh-CN" sz="1200" dirty="0" err="1"/>
              <a:t>LeetCode</a:t>
            </a:r>
            <a:r>
              <a:rPr lang="en-US" altLang="zh-CN" sz="1200" dirty="0"/>
              <a:t> </a:t>
            </a:r>
            <a:r>
              <a:rPr lang="zh-CN" altLang="en-US" sz="1200" dirty="0"/>
              <a:t> </a:t>
            </a:r>
            <a:r>
              <a:rPr lang="en-US" altLang="zh-CN" sz="1200" dirty="0" err="1"/>
              <a:t>Coreutils</a:t>
            </a:r>
            <a:r>
              <a:rPr lang="en-US" altLang="zh-CN" sz="1200" dirty="0"/>
              <a:t> </a:t>
            </a:r>
            <a:r>
              <a:rPr lang="zh-CN" altLang="en-US" sz="1200" dirty="0"/>
              <a:t> </a:t>
            </a:r>
            <a:r>
              <a:rPr lang="en-US" altLang="zh-CN" sz="1200" dirty="0"/>
              <a:t>Mirai</a:t>
            </a:r>
            <a:r>
              <a:rPr lang="zh-CN" altLang="en-US" sz="1200" dirty="0"/>
              <a:t> 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AudioFlux</a:t>
            </a:r>
            <a:r>
              <a:rPr lang="en-US" altLang="zh-CN" sz="1200" dirty="0"/>
              <a:t> </a:t>
            </a:r>
            <a:r>
              <a:rPr lang="zh-CN" altLang="en-US" sz="1200" dirty="0"/>
              <a:t> </a:t>
            </a:r>
            <a:r>
              <a:rPr lang="en-US" altLang="zh-CN" sz="1200" dirty="0"/>
              <a:t>We choose these codebases because they are popular and representative of various fields including implementations of algorithms, practical command line tools, IoT viruses, and audio processing </a:t>
            </a:r>
          </a:p>
          <a:p>
            <a:pPr marL="0" indent="0">
              <a:buNone/>
            </a:pPr>
            <a:r>
              <a:rPr lang="en-US" altLang="zh-CN" sz="1200" dirty="0"/>
              <a:t>620 sets of source code and </a:t>
            </a:r>
            <a:r>
              <a:rPr lang="en-US" altLang="zh-CN" sz="1200" dirty="0" err="1"/>
              <a:t>decompiler</a:t>
            </a:r>
            <a:r>
              <a:rPr lang="en-US" altLang="zh-CN" sz="1200" dirty="0"/>
              <a:t> outputs of functions from non-stripped and stripped binaries </a:t>
            </a:r>
          </a:p>
          <a:p>
            <a:endParaRPr lang="en-US" altLang="zh-CN" sz="1200" dirty="0"/>
          </a:p>
          <a:p>
            <a:r>
              <a:rPr lang="en-US" altLang="zh-CN" sz="1200" dirty="0"/>
              <a:t>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Meaningful Variable Ratio (MVR): </a:t>
            </a:r>
            <a:r>
              <a:rPr lang="zh-CN" altLang="en-US" sz="1200" dirty="0"/>
              <a:t>  </a:t>
            </a:r>
            <a:endParaRPr lang="en-US" altLang="zh-CN" sz="1200" dirty="0"/>
          </a:p>
          <a:p>
            <a:pPr marL="0" indent="0">
              <a:buNone/>
            </a:pPr>
            <a:r>
              <a:rPr lang="en-CA" altLang="zh-CN" sz="1200" dirty="0"/>
              <a:t>treat an optimized variable name meaningful if the </a:t>
            </a:r>
            <a:r>
              <a:rPr lang="en-CA" altLang="zh-CN" sz="1200" dirty="0" err="1"/>
              <a:t>Levenshtein</a:t>
            </a:r>
            <a:r>
              <a:rPr lang="en-CA" altLang="zh-CN" sz="1200" dirty="0"/>
              <a:t> distance between it and one of the variables in the source code is less than the threshold </a:t>
            </a:r>
            <a:r>
              <a:rPr lang="zh-CN" altLang="en-US" sz="1200" dirty="0"/>
              <a:t>   </a:t>
            </a:r>
            <a:endParaRPr lang="en-US" altLang="zh-CN" sz="1200" dirty="0"/>
          </a:p>
          <a:p>
            <a:pPr marL="0" indent="0">
              <a:buNone/>
            </a:pPr>
            <a:r>
              <a:rPr lang="en-CA" altLang="zh-CN" sz="1200" dirty="0"/>
              <a:t>manually construct a list of synonyms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200" dirty="0"/>
              <a:t>Effort Ratio (ER) </a:t>
            </a:r>
          </a:p>
          <a:p>
            <a:pPr marL="0" indent="0">
              <a:buNone/>
            </a:pPr>
            <a:r>
              <a:rPr lang="en-CA" altLang="zh-CN" sz="1200" dirty="0" err="1"/>
              <a:t>Hastead’s</a:t>
            </a:r>
            <a:r>
              <a:rPr lang="en-CA" altLang="zh-CN" sz="1200" dirty="0"/>
              <a:t> Complexity Measures </a:t>
            </a:r>
            <a:r>
              <a:rPr lang="zh-CN" altLang="en-US" sz="1200" dirty="0"/>
              <a:t>（</a:t>
            </a:r>
            <a:r>
              <a:rPr lang="en-CA" altLang="zh-CN" sz="1200" dirty="0"/>
              <a:t>based on the number of distinct operators and operands in the program</a:t>
            </a:r>
            <a:r>
              <a:rPr lang="zh-CN" altLang="en-US" sz="1200" dirty="0"/>
              <a:t>）</a:t>
            </a:r>
            <a:endParaRPr lang="en-CA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200" dirty="0"/>
              <a:t>Correct Rate of Comments (CR) </a:t>
            </a:r>
            <a:r>
              <a:rPr lang="zh-CN" altLang="en-US" sz="1200" dirty="0"/>
              <a:t>    </a:t>
            </a:r>
            <a:r>
              <a:rPr lang="en-US" altLang="zh-CN" sz="1200" dirty="0"/>
              <a:t>manually</a:t>
            </a:r>
            <a:endParaRPr lang="en-CA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200" dirty="0"/>
              <a:t>Non-trivial Rate of Comments (NR) </a:t>
            </a:r>
            <a:r>
              <a:rPr lang="zh-CN" altLang="en-US" sz="1200" dirty="0"/>
              <a:t>   </a:t>
            </a:r>
            <a:r>
              <a:rPr lang="en-US" altLang="zh-CN" sz="1200" dirty="0"/>
              <a:t>manually</a:t>
            </a:r>
            <a:r>
              <a:rPr lang="zh-CN" altLang="en-US" sz="1200" dirty="0"/>
              <a:t>，</a:t>
            </a:r>
            <a:r>
              <a:rPr lang="en-CA" altLang="zh-CN" sz="1200" dirty="0"/>
              <a:t>define a comment as trivial if it merely states the behavior of the program statement.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91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83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altLang="zh-CN" b="1" dirty="0"/>
              <a:t>Model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CA" altLang="zh-CN" dirty="0"/>
              <a:t>Llama 2</a:t>
            </a:r>
            <a:r>
              <a:rPr lang="zh-CN" altLang="en-US" dirty="0"/>
              <a:t> </a:t>
            </a:r>
            <a:r>
              <a:rPr lang="en-US" altLang="zh-CN" dirty="0"/>
              <a:t>7B</a:t>
            </a:r>
            <a:r>
              <a:rPr lang="zh-CN" altLang="en-US" dirty="0"/>
              <a:t> </a:t>
            </a:r>
            <a:r>
              <a:rPr lang="en-CA" altLang="zh-CN" dirty="0"/>
              <a:t>train from scratch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：</a:t>
            </a:r>
            <a:r>
              <a:rPr lang="en-CA" altLang="zh-CN" dirty="0"/>
              <a:t>1,000,000 deduplicated IR functions, totaling 373M training tokens</a:t>
            </a:r>
          </a:p>
          <a:p>
            <a:r>
              <a:rPr lang="en-CA" altLang="zh-CN" dirty="0"/>
              <a:t>Use</a:t>
            </a:r>
            <a:r>
              <a:rPr lang="zh-CN" altLang="en-US" dirty="0"/>
              <a:t> </a:t>
            </a:r>
            <a:r>
              <a:rPr lang="en-CA" altLang="zh-CN" dirty="0"/>
              <a:t>autotuning to find the list of optimization passes that will produce the smallest instruction count </a:t>
            </a:r>
          </a:p>
          <a:p>
            <a:r>
              <a:rPr lang="zh-CN" altLang="en-US" dirty="0"/>
              <a:t>（</a:t>
            </a:r>
            <a:r>
              <a:rPr lang="en-CA" altLang="zh-CN" dirty="0"/>
              <a:t>random search and all-to-all results broadcasting between functions</a:t>
            </a:r>
            <a:r>
              <a:rPr lang="zh-CN" altLang="en-US" dirty="0"/>
              <a:t>）</a:t>
            </a:r>
            <a:endParaRPr lang="en-CA" altLang="zh-CN" dirty="0"/>
          </a:p>
          <a:p>
            <a:endParaRPr lang="en-CA" altLang="zh-CN" dirty="0"/>
          </a:p>
          <a:p>
            <a:r>
              <a:rPr lang="en-CA" altLang="zh-CN" dirty="0" err="1"/>
              <a:t>AutoPhase</a:t>
            </a:r>
            <a:r>
              <a:rPr lang="zh-CN" altLang="en-US" dirty="0"/>
              <a:t> （</a:t>
            </a:r>
            <a:r>
              <a:rPr lang="en-CA" altLang="zh-CN" dirty="0"/>
              <a:t>reinforcement learning agent to select the sequence of optimization passes</a:t>
            </a:r>
            <a:r>
              <a:rPr lang="zh-CN" altLang="en-US" dirty="0"/>
              <a:t>）</a:t>
            </a:r>
            <a:r>
              <a:rPr lang="en-CA" altLang="zh-CN" dirty="0"/>
              <a:t> </a:t>
            </a:r>
          </a:p>
          <a:p>
            <a:r>
              <a:rPr lang="en-CA" altLang="zh-CN" dirty="0"/>
              <a:t>Coreset-NVP</a:t>
            </a:r>
            <a:r>
              <a:rPr lang="zh-CN" altLang="en-US" dirty="0"/>
              <a:t>（</a:t>
            </a:r>
            <a:r>
              <a:rPr lang="en-CA" altLang="zh-CN" dirty="0"/>
              <a:t>determine a Core set of best pass lists</a:t>
            </a:r>
            <a:r>
              <a:rPr lang="zh-CN" altLang="en-US" dirty="0"/>
              <a:t> </a:t>
            </a:r>
            <a:r>
              <a:rPr lang="en-US" altLang="zh-CN" dirty="0"/>
              <a:t>and train </a:t>
            </a:r>
            <a:r>
              <a:rPr lang="en-CA" altLang="zh-CN" dirty="0"/>
              <a:t>Neural Value Prediction to predict reward and pass sequences</a:t>
            </a:r>
            <a:r>
              <a:rPr lang="zh-CN" altLang="en-US" dirty="0"/>
              <a:t>）</a:t>
            </a:r>
            <a:endParaRPr lang="en-CA" altLang="zh-CN" dirty="0"/>
          </a:p>
          <a:p>
            <a:r>
              <a:rPr lang="en-CA" altLang="zh-CN" dirty="0" err="1"/>
              <a:t>Autotuner</a:t>
            </a:r>
            <a:endParaRPr lang="en-CA" altLang="zh-CN" dirty="0"/>
          </a:p>
          <a:p>
            <a:endParaRPr lang="en-CA" altLang="zh-CN" dirty="0"/>
          </a:p>
          <a:p>
            <a:endParaRPr lang="en-US" altLang="zh-CN" dirty="0"/>
          </a:p>
          <a:p>
            <a:r>
              <a:rPr lang="en-CA" altLang="zh-CN" dirty="0"/>
              <a:t>compiled each training program an average of 37,424 times, achieving a 5.8% improvement in instruction count reduction</a:t>
            </a:r>
          </a:p>
          <a:p>
            <a:endParaRPr lang="en-CA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Training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CA" altLang="zh-CN" dirty="0"/>
              <a:t>64 V100s for a total training time of 620 GPU days</a:t>
            </a:r>
          </a:p>
          <a:p>
            <a:endParaRPr lang="en-CA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9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66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CA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02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20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97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85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3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27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sz="1800" dirty="0">
              <a:effectLst/>
              <a:latin typeface="TeXGyreTermesX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41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sz="1800" dirty="0">
              <a:effectLst/>
              <a:latin typeface="TeXGyreTermesX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94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73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94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2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86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4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39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3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70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33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51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7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1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1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 err="1">
                <a:effectLst/>
              </a:rPr>
              <a:t>DeepSeek</a:t>
            </a:r>
            <a:r>
              <a:rPr lang="en-CA" altLang="zh-CN" dirty="0">
                <a:effectLst/>
              </a:rPr>
              <a:t>-Coder models (1.3B, 6.7B, and 33B) </a:t>
            </a:r>
          </a:p>
          <a:p>
            <a:r>
              <a:rPr lang="en-CA" altLang="zh-CN" dirty="0">
                <a:effectLst/>
              </a:rPr>
              <a:t>8 NVIDIA A100-80GB GPUs.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5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>
                <a:effectLst/>
              </a:rPr>
              <a:t>6B LLM4Decompile achieved 87% re-</a:t>
            </a:r>
            <a:r>
              <a:rPr lang="en-CA" altLang="zh-CN" dirty="0" err="1">
                <a:effectLst/>
              </a:rPr>
              <a:t>compilability</a:t>
            </a:r>
            <a:r>
              <a:rPr lang="en-CA" altLang="zh-CN" dirty="0">
                <a:effectLst/>
              </a:rPr>
              <a:t>, indicating syntactic understanding, </a:t>
            </a:r>
          </a:p>
          <a:p>
            <a:r>
              <a:rPr lang="en-CA" altLang="zh-CN" dirty="0">
                <a:effectLst/>
              </a:rPr>
              <a:t>21% re-executability(pass testcases), suggesting semantic preservation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0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00025" y="433388"/>
            <a:ext cx="4119563" cy="2317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6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3665" y="2716495"/>
            <a:ext cx="5891635" cy="1703483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45665" y="6432552"/>
            <a:ext cx="327660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9 December 2022</a:t>
            </a:r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>
          <a:xfrm>
            <a:off x="4648201" y="64325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Footer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8469732" y="6432552"/>
            <a:ext cx="3276601" cy="365125"/>
          </a:xfrm>
          <a:prstGeom prst="rect">
            <a:avLst/>
          </a:prstGeom>
        </p:spPr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028A858-8FA1-4B29-96F1-42E89114D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3666" y="4611742"/>
            <a:ext cx="5891636" cy="393419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25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76172-A331-71DC-1A4E-F4B6555C5A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65" y="0"/>
            <a:ext cx="1853035" cy="2319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28C637-7068-1119-91E0-89E251B90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0" t="27223"/>
          <a:stretch/>
        </p:blipFill>
        <p:spPr>
          <a:xfrm>
            <a:off x="4648201" y="1917556"/>
            <a:ext cx="7796632" cy="494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F571DA-37F9-D169-446D-FE1555369839}"/>
              </a:ext>
            </a:extLst>
          </p:cNvPr>
          <p:cNvSpPr/>
          <p:nvPr userDrawn="1"/>
        </p:nvSpPr>
        <p:spPr>
          <a:xfrm>
            <a:off x="0" y="205735"/>
            <a:ext cx="226503" cy="8999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1428ED-3500-8A5B-9A39-2C7C46705501}"/>
              </a:ext>
            </a:extLst>
          </p:cNvPr>
          <p:cNvSpPr/>
          <p:nvPr userDrawn="1"/>
        </p:nvSpPr>
        <p:spPr>
          <a:xfrm>
            <a:off x="0" y="6369398"/>
            <a:ext cx="12192000" cy="5031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4E89-2160-FE55-E299-A6DA581645C7}"/>
              </a:ext>
            </a:extLst>
          </p:cNvPr>
          <p:cNvSpPr txBox="1">
            <a:spLocks/>
          </p:cNvSpPr>
          <p:nvPr userDrawn="1"/>
        </p:nvSpPr>
        <p:spPr>
          <a:xfrm>
            <a:off x="112291" y="6436289"/>
            <a:ext cx="327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2155A9-2BEA-4E1A-A809-3AB570F0F126}" type="slidenum">
              <a:rPr lang="en-US" sz="1800" b="1" smtClean="0"/>
              <a:pPr/>
              <a:t>‹#›</a:t>
            </a:fld>
            <a:endParaRPr lang="en-US" sz="18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B252CC-0D5C-C7E2-2E40-4EAD82B77560}"/>
              </a:ext>
            </a:extLst>
          </p:cNvPr>
          <p:cNvGrpSpPr/>
          <p:nvPr userDrawn="1"/>
        </p:nvGrpSpPr>
        <p:grpSpPr>
          <a:xfrm>
            <a:off x="0" y="205736"/>
            <a:ext cx="531388" cy="899955"/>
            <a:chOff x="0" y="205736"/>
            <a:chExt cx="531388" cy="8999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1A19F1-3F96-EEE7-2A0B-64CC2F9820BE}"/>
                </a:ext>
              </a:extLst>
            </p:cNvPr>
            <p:cNvSpPr/>
            <p:nvPr userDrawn="1"/>
          </p:nvSpPr>
          <p:spPr>
            <a:xfrm>
              <a:off x="0" y="205736"/>
              <a:ext cx="531388" cy="89995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456364-0675-A5C9-4785-07D802589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0122"/>
              <a:ext cx="531388" cy="665115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6CB71B88-1F91-BFEB-24A8-4A5D6E67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31" y="205737"/>
            <a:ext cx="10819161" cy="3844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Heading 2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FA4E9AE-F027-7649-B766-BD43A39788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881" y="615155"/>
            <a:ext cx="10818238" cy="49053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Heading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0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F571DA-37F9-D169-446D-FE1555369839}"/>
              </a:ext>
            </a:extLst>
          </p:cNvPr>
          <p:cNvSpPr/>
          <p:nvPr userDrawn="1"/>
        </p:nvSpPr>
        <p:spPr>
          <a:xfrm>
            <a:off x="0" y="205735"/>
            <a:ext cx="226503" cy="8999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E8747-04CA-F40A-4F36-CABB1EF83307}"/>
              </a:ext>
            </a:extLst>
          </p:cNvPr>
          <p:cNvSpPr txBox="1"/>
          <p:nvPr userDrawn="1"/>
        </p:nvSpPr>
        <p:spPr>
          <a:xfrm>
            <a:off x="4724400" y="6449573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800" b="1">
                <a:solidFill>
                  <a:schemeClr val="tx2"/>
                </a:solidFill>
                <a:latin typeface="+mj-lt"/>
              </a:rPr>
              <a:t>组会</a:t>
            </a:r>
            <a:endParaRPr lang="en-US" sz="1800" b="1" dirty="0" err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4A7B3A0-F8F4-C916-0AC1-ACACCE6613A3}"/>
              </a:ext>
            </a:extLst>
          </p:cNvPr>
          <p:cNvSpPr txBox="1">
            <a:spLocks/>
          </p:cNvSpPr>
          <p:nvPr userDrawn="1"/>
        </p:nvSpPr>
        <p:spPr>
          <a:xfrm>
            <a:off x="112291" y="6436289"/>
            <a:ext cx="327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2155A9-2BEA-4E1A-A809-3AB570F0F126}" type="slidenum">
              <a:rPr lang="en-US" sz="1800" b="1" smtClean="0">
                <a:solidFill>
                  <a:schemeClr val="tx2"/>
                </a:solidFill>
              </a:rPr>
              <a:pPr/>
              <a:t>‹#›</a:t>
            </a:fld>
            <a:endParaRPr lang="en-US" sz="1800" b="1" dirty="0">
              <a:solidFill>
                <a:schemeClr val="tx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89A3E8-B552-1DEF-A085-E92449703906}"/>
              </a:ext>
            </a:extLst>
          </p:cNvPr>
          <p:cNvGrpSpPr/>
          <p:nvPr userDrawn="1"/>
        </p:nvGrpSpPr>
        <p:grpSpPr>
          <a:xfrm>
            <a:off x="0" y="205736"/>
            <a:ext cx="531388" cy="899955"/>
            <a:chOff x="0" y="205736"/>
            <a:chExt cx="531388" cy="8999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6E46DD4-7CF9-4732-C9BA-BC69B3EC3770}"/>
                </a:ext>
              </a:extLst>
            </p:cNvPr>
            <p:cNvSpPr/>
            <p:nvPr userDrawn="1"/>
          </p:nvSpPr>
          <p:spPr>
            <a:xfrm>
              <a:off x="0" y="205736"/>
              <a:ext cx="531388" cy="89995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CFE698-444C-6D4D-6343-B27F66A300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0122"/>
              <a:ext cx="531388" cy="665115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F6C855ED-604F-A74B-A36B-E942E588C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31" y="205737"/>
            <a:ext cx="10819161" cy="3844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Heading 2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2A0BC6F-7677-2B93-CC18-EB20343061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881" y="615155"/>
            <a:ext cx="10818238" cy="49053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Heading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77741-639C-9E9D-31C2-BD95CD3F2D0A}"/>
              </a:ext>
            </a:extLst>
          </p:cNvPr>
          <p:cNvSpPr/>
          <p:nvPr userDrawn="1"/>
        </p:nvSpPr>
        <p:spPr>
          <a:xfrm>
            <a:off x="0" y="6369398"/>
            <a:ext cx="12192000" cy="5031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36A3E-77F6-1DE6-EFC6-58B860DEE740}"/>
              </a:ext>
            </a:extLst>
          </p:cNvPr>
          <p:cNvSpPr txBox="1">
            <a:spLocks/>
          </p:cNvSpPr>
          <p:nvPr userDrawn="1"/>
        </p:nvSpPr>
        <p:spPr>
          <a:xfrm>
            <a:off x="112291" y="6436289"/>
            <a:ext cx="327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2155A9-2BEA-4E1A-A809-3AB570F0F126}" type="slidenum">
              <a:rPr lang="en-US" sz="1800" b="1" smtClean="0"/>
              <a:pPr/>
              <a:t>‹#›</a:t>
            </a:fld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976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Heading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49" y="1975758"/>
            <a:ext cx="10521951" cy="1006242"/>
          </a:xfrm>
        </p:spPr>
        <p:txBody>
          <a:bodyPr anchor="ctr">
            <a:normAutofit/>
          </a:bodyPr>
          <a:lstStyle>
            <a:lvl1pPr algn="ctr">
              <a:defRPr sz="4063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Heading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40024" y="3428999"/>
            <a:ext cx="6705600" cy="2166587"/>
          </a:xfrm>
        </p:spPr>
        <p:txBody>
          <a:bodyPr/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q"/>
              <a:defRPr sz="1950"/>
            </a:lvl1pPr>
            <a:lvl2pPr marL="371475" indent="0">
              <a:buFont typeface="+mj-lt"/>
              <a:buNone/>
              <a:defRPr sz="1625"/>
            </a:lvl2pPr>
            <a:lvl3pPr marL="742950" indent="0">
              <a:buNone/>
              <a:defRPr sz="1463"/>
            </a:lvl3pPr>
            <a:lvl4pPr marL="1114425" indent="0">
              <a:buNone/>
              <a:defRPr sz="1300"/>
            </a:lvl4pPr>
            <a:lvl5pPr marL="1485900" indent="0">
              <a:buNone/>
              <a:defRPr sz="1300"/>
            </a:lvl5pPr>
            <a:lvl6pPr marL="1857375" indent="0">
              <a:buNone/>
              <a:defRPr sz="1300"/>
            </a:lvl6pPr>
            <a:lvl7pPr marL="2228850" indent="0">
              <a:buNone/>
              <a:defRPr sz="1300"/>
            </a:lvl7pPr>
            <a:lvl8pPr marL="2600325" indent="0">
              <a:buNone/>
              <a:defRPr sz="1300"/>
            </a:lvl8pPr>
            <a:lvl9pPr marL="2971800" indent="0">
              <a:buNone/>
              <a:defRPr sz="1300"/>
            </a:lvl9pPr>
          </a:lstStyle>
          <a:p>
            <a:pPr lvl="0"/>
            <a:r>
              <a:rPr lang="en-US" altLang="zh-CN" dirty="0"/>
              <a:t>Heading 2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0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3665" y="3656831"/>
            <a:ext cx="5142335" cy="1168489"/>
          </a:xfrm>
        </p:spPr>
        <p:txBody>
          <a:bodyPr anchor="ctr">
            <a:noAutofit/>
          </a:bodyPr>
          <a:lstStyle>
            <a:lvl1pPr algn="l">
              <a:defRPr sz="585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Ending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17DC7-467F-C093-2B2A-6E611C9E59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65" y="0"/>
            <a:ext cx="1853035" cy="2319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978C09-49C4-71D6-09E7-180DE8C99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2" r="13646"/>
          <a:stretch/>
        </p:blipFill>
        <p:spPr>
          <a:xfrm>
            <a:off x="7594444" y="0"/>
            <a:ext cx="4597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8168" y="0"/>
            <a:ext cx="4597556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45618"/>
            <a:ext cx="5257799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headings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859C94-FCCC-803F-3ABF-ACE256EC4FBA}"/>
              </a:ext>
            </a:extLst>
          </p:cNvPr>
          <p:cNvSpPr txBox="1">
            <a:spLocks/>
          </p:cNvSpPr>
          <p:nvPr userDrawn="1"/>
        </p:nvSpPr>
        <p:spPr>
          <a:xfrm>
            <a:off x="838201" y="664482"/>
            <a:ext cx="5257799" cy="974583"/>
          </a:xfrm>
          <a:prstGeom prst="rect">
            <a:avLst/>
          </a:prstGeom>
          <a:ln>
            <a:noFill/>
          </a:ln>
        </p:spPr>
        <p:txBody>
          <a:bodyPr vert="horz" lIns="74295" tIns="37148" rIns="74295" bIns="37148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 cap="none" spc="0">
                <a:ln w="0"/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5400" b="1">
                <a:solidFill>
                  <a:schemeClr val="tx2"/>
                </a:solidFill>
                <a:latin typeface="+mj-lt"/>
              </a:rPr>
              <a:t>Contents</a:t>
            </a:r>
            <a:endParaRPr lang="en-US" sz="5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0F9EDE85-CBFA-5AB4-29DB-9BC6B374C0BD}"/>
              </a:ext>
            </a:extLst>
          </p:cNvPr>
          <p:cNvSpPr/>
          <p:nvPr userDrawn="1"/>
        </p:nvSpPr>
        <p:spPr>
          <a:xfrm>
            <a:off x="838201" y="1769836"/>
            <a:ext cx="5257799" cy="589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8168" y="0"/>
            <a:ext cx="4597556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45618"/>
            <a:ext cx="5257799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0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B93BADA-BF62-416B-81E2-50FDE31D0562}"/>
              </a:ext>
            </a:extLst>
          </p:cNvPr>
          <p:cNvSpPr txBox="1">
            <a:spLocks/>
          </p:cNvSpPr>
          <p:nvPr userDrawn="1"/>
        </p:nvSpPr>
        <p:spPr>
          <a:xfrm>
            <a:off x="838201" y="136523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 cap="none" spc="0">
                <a:ln w="0"/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063" b="1" dirty="0">
                <a:solidFill>
                  <a:schemeClr val="tx2"/>
                </a:solidFill>
                <a:latin typeface="+mj-lt"/>
              </a:rPr>
              <a:t>Contents</a:t>
            </a:r>
            <a:endParaRPr lang="en-US" sz="4063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C95FA-E117-3432-79D4-26FCC4418D11}"/>
              </a:ext>
            </a:extLst>
          </p:cNvPr>
          <p:cNvSpPr/>
          <p:nvPr userDrawn="1"/>
        </p:nvSpPr>
        <p:spPr>
          <a:xfrm>
            <a:off x="0" y="6369398"/>
            <a:ext cx="12192000" cy="5031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DF96E13-C927-A0C0-6128-4C695BAAC9DE}"/>
              </a:ext>
            </a:extLst>
          </p:cNvPr>
          <p:cNvSpPr txBox="1">
            <a:spLocks/>
          </p:cNvSpPr>
          <p:nvPr userDrawn="1"/>
        </p:nvSpPr>
        <p:spPr>
          <a:xfrm>
            <a:off x="112291" y="6436289"/>
            <a:ext cx="327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2155A9-2BEA-4E1A-A809-3AB570F0F126}" type="slidenum">
              <a:rPr lang="en-US" sz="1800" b="1" smtClean="0"/>
              <a:pPr/>
              <a:t>‹#›</a:t>
            </a:fld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979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8621A21-FC73-44CD-965C-DC5F0DA48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6419" y="205737"/>
            <a:ext cx="10819161" cy="75060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Heading 2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4CEEDA-3B5B-40D7-B0B6-0EF2A436F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0819161" cy="5249079"/>
          </a:xfrm>
        </p:spPr>
        <p:txBody>
          <a:bodyPr/>
          <a:lstStyle>
            <a:lvl1pPr>
              <a:lnSpc>
                <a:spcPct val="120000"/>
              </a:lnSpc>
              <a:defRPr sz="1950" baseline="0"/>
            </a:lvl1pPr>
            <a:lvl2pPr>
              <a:lnSpc>
                <a:spcPct val="120000"/>
              </a:lnSpc>
              <a:defRPr sz="1788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F42E2D-3BA8-81F6-5556-BE212F9DA145}"/>
              </a:ext>
            </a:extLst>
          </p:cNvPr>
          <p:cNvSpPr/>
          <p:nvPr userDrawn="1"/>
        </p:nvSpPr>
        <p:spPr>
          <a:xfrm>
            <a:off x="0" y="6369398"/>
            <a:ext cx="12192000" cy="5031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A78CDFE-A90E-C2DA-8407-ACF6F81688B7}"/>
              </a:ext>
            </a:extLst>
          </p:cNvPr>
          <p:cNvSpPr txBox="1">
            <a:spLocks/>
          </p:cNvSpPr>
          <p:nvPr userDrawn="1"/>
        </p:nvSpPr>
        <p:spPr>
          <a:xfrm>
            <a:off x="112291" y="6436289"/>
            <a:ext cx="327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2155A9-2BEA-4E1A-A809-3AB570F0F126}" type="slidenum">
              <a:rPr lang="en-US" sz="1800" b="1" smtClean="0"/>
              <a:pPr/>
              <a:t>‹#›</a:t>
            </a:fld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A7C09F-9801-15AB-F0E9-AE507AA8B223}"/>
              </a:ext>
            </a:extLst>
          </p:cNvPr>
          <p:cNvGrpSpPr/>
          <p:nvPr userDrawn="1"/>
        </p:nvGrpSpPr>
        <p:grpSpPr>
          <a:xfrm>
            <a:off x="0" y="205737"/>
            <a:ext cx="531388" cy="750608"/>
            <a:chOff x="2012950" y="2317750"/>
            <a:chExt cx="599692" cy="8470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A43E72-9B75-5F82-4CCF-0C4B3D364F6D}"/>
                </a:ext>
              </a:extLst>
            </p:cNvPr>
            <p:cNvSpPr/>
            <p:nvPr userDrawn="1"/>
          </p:nvSpPr>
          <p:spPr>
            <a:xfrm>
              <a:off x="2012950" y="2317750"/>
              <a:ext cx="599692" cy="84709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D2638EE-742F-3DB2-9347-BD4EF870FF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950" y="2317750"/>
              <a:ext cx="599692" cy="750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3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C40824-210B-D17D-A83D-8441FC5F8DE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6419" y="1049219"/>
            <a:ext cx="5092699" cy="5249079"/>
          </a:xfrm>
        </p:spPr>
        <p:txBody>
          <a:bodyPr/>
          <a:lstStyle>
            <a:lvl1pPr>
              <a:lnSpc>
                <a:spcPct val="120000"/>
              </a:lnSpc>
              <a:defRPr sz="1950" baseline="0"/>
            </a:lvl1pPr>
            <a:lvl2pPr>
              <a:lnSpc>
                <a:spcPct val="120000"/>
              </a:lnSpc>
              <a:defRPr sz="1788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0B392C7B-C4C6-6208-3A43-61B19B10F886}"/>
              </a:ext>
            </a:extLst>
          </p:cNvPr>
          <p:cNvSpPr/>
          <p:nvPr userDrawn="1"/>
        </p:nvSpPr>
        <p:spPr>
          <a:xfrm>
            <a:off x="0" y="205736"/>
            <a:ext cx="226503" cy="7506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5205D8-FD9B-C9A3-5FEA-F356B3B72FB2}"/>
              </a:ext>
            </a:extLst>
          </p:cNvPr>
          <p:cNvSpPr/>
          <p:nvPr userDrawn="1"/>
        </p:nvSpPr>
        <p:spPr>
          <a:xfrm>
            <a:off x="0" y="6369398"/>
            <a:ext cx="12192000" cy="5031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C68888-731D-D4F9-09E4-F0ABAFC2AC29}"/>
              </a:ext>
            </a:extLst>
          </p:cNvPr>
          <p:cNvSpPr txBox="1">
            <a:spLocks/>
          </p:cNvSpPr>
          <p:nvPr userDrawn="1"/>
        </p:nvSpPr>
        <p:spPr>
          <a:xfrm>
            <a:off x="112291" y="6436289"/>
            <a:ext cx="327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2155A9-2BEA-4E1A-A809-3AB570F0F126}" type="slidenum">
              <a:rPr lang="en-US" sz="1800" b="1" smtClean="0"/>
              <a:pPr/>
              <a:t>‹#›</a:t>
            </a:fld>
            <a:endParaRPr lang="en-US" sz="1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DFE80C-27DC-95FD-F803-E236498BE98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95999" y="1049219"/>
            <a:ext cx="5410199" cy="5249079"/>
          </a:xfrm>
        </p:spPr>
        <p:txBody>
          <a:bodyPr/>
          <a:lstStyle>
            <a:lvl1pPr>
              <a:lnSpc>
                <a:spcPct val="120000"/>
              </a:lnSpc>
              <a:defRPr sz="1950" baseline="0"/>
            </a:lvl1pPr>
            <a:lvl2pPr>
              <a:lnSpc>
                <a:spcPct val="120000"/>
              </a:lnSpc>
              <a:defRPr sz="1788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D49A70-9E80-E03F-E1A5-D4AB285FB4E1}"/>
              </a:ext>
            </a:extLst>
          </p:cNvPr>
          <p:cNvGrpSpPr/>
          <p:nvPr userDrawn="1"/>
        </p:nvGrpSpPr>
        <p:grpSpPr>
          <a:xfrm>
            <a:off x="0" y="205737"/>
            <a:ext cx="531388" cy="750608"/>
            <a:chOff x="2012950" y="2317750"/>
            <a:chExt cx="599692" cy="8470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696187-4E64-4E85-CAA3-908DAEB339C1}"/>
                </a:ext>
              </a:extLst>
            </p:cNvPr>
            <p:cNvSpPr/>
            <p:nvPr userDrawn="1"/>
          </p:nvSpPr>
          <p:spPr>
            <a:xfrm>
              <a:off x="2012950" y="2317750"/>
              <a:ext cx="599692" cy="84709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971FEB-F060-8216-C365-685D065930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950" y="2317750"/>
              <a:ext cx="599692" cy="750608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580FB710-587D-D88D-9BBE-A587F50CA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6419" y="205737"/>
            <a:ext cx="10819161" cy="75060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Heading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4">
            <a:extLst>
              <a:ext uri="{FF2B5EF4-FFF2-40B4-BE49-F238E27FC236}">
                <a16:creationId xmlns:a16="http://schemas.microsoft.com/office/drawing/2014/main" id="{0B392C7B-C4C6-6208-3A43-61B19B10F886}"/>
              </a:ext>
            </a:extLst>
          </p:cNvPr>
          <p:cNvSpPr/>
          <p:nvPr userDrawn="1"/>
        </p:nvSpPr>
        <p:spPr>
          <a:xfrm>
            <a:off x="0" y="205736"/>
            <a:ext cx="226503" cy="7506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8E4EA5-5B48-BE18-5669-30F4C37A2EE0}"/>
              </a:ext>
            </a:extLst>
          </p:cNvPr>
          <p:cNvSpPr/>
          <p:nvPr userDrawn="1"/>
        </p:nvSpPr>
        <p:spPr>
          <a:xfrm>
            <a:off x="0" y="6369398"/>
            <a:ext cx="12192000" cy="5031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B1B25F-D4DD-88BD-EB5C-2987CF04140C}"/>
              </a:ext>
            </a:extLst>
          </p:cNvPr>
          <p:cNvSpPr txBox="1">
            <a:spLocks/>
          </p:cNvSpPr>
          <p:nvPr userDrawn="1"/>
        </p:nvSpPr>
        <p:spPr>
          <a:xfrm>
            <a:off x="112291" y="6436289"/>
            <a:ext cx="327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2155A9-2BEA-4E1A-A809-3AB570F0F126}" type="slidenum">
              <a:rPr lang="en-US" sz="1800" b="1" smtClean="0"/>
              <a:pPr/>
              <a:t>‹#›</a:t>
            </a:fld>
            <a:endParaRPr lang="en-US" sz="18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88D063-367F-3156-F5E7-8A6CC8E16F2C}"/>
              </a:ext>
            </a:extLst>
          </p:cNvPr>
          <p:cNvGrpSpPr/>
          <p:nvPr userDrawn="1"/>
        </p:nvGrpSpPr>
        <p:grpSpPr>
          <a:xfrm>
            <a:off x="0" y="205737"/>
            <a:ext cx="531388" cy="750608"/>
            <a:chOff x="2012950" y="2317750"/>
            <a:chExt cx="599692" cy="8470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800139-39B8-7678-3304-325FD37C8754}"/>
                </a:ext>
              </a:extLst>
            </p:cNvPr>
            <p:cNvSpPr/>
            <p:nvPr userDrawn="1"/>
          </p:nvSpPr>
          <p:spPr>
            <a:xfrm>
              <a:off x="2012950" y="2317750"/>
              <a:ext cx="599692" cy="84709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12BA6A-D2D6-5E68-082A-E70EC04662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950" y="2317750"/>
              <a:ext cx="599692" cy="750608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60A6553-04A7-8976-CCCE-B8841C7BC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6419" y="205737"/>
            <a:ext cx="10819161" cy="75060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Heading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49BDC1-703D-3DAF-9C97-6B7530C183F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5931" y="1105692"/>
            <a:ext cx="10819161" cy="5056983"/>
          </a:xfrm>
        </p:spPr>
        <p:txBody>
          <a:bodyPr/>
          <a:lstStyle>
            <a:lvl1pPr>
              <a:lnSpc>
                <a:spcPct val="120000"/>
              </a:lnSpc>
              <a:defRPr sz="1950" baseline="0"/>
            </a:lvl1pPr>
            <a:lvl2pPr>
              <a:lnSpc>
                <a:spcPct val="120000"/>
              </a:lnSpc>
              <a:defRPr sz="1788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621A21-FC73-44CD-965C-DC5F0DA48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31" y="205737"/>
            <a:ext cx="10819161" cy="3844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Heading 2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AF575B-BCFC-5590-0DB2-782DD6EB04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881" y="615155"/>
            <a:ext cx="10818238" cy="49053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Heading 3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E223B-569B-7305-3970-7E65D8202989}"/>
              </a:ext>
            </a:extLst>
          </p:cNvPr>
          <p:cNvSpPr/>
          <p:nvPr userDrawn="1"/>
        </p:nvSpPr>
        <p:spPr>
          <a:xfrm>
            <a:off x="0" y="6369398"/>
            <a:ext cx="12192000" cy="5031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B99-8170-ED6C-78F0-76D9738BD5BB}"/>
              </a:ext>
            </a:extLst>
          </p:cNvPr>
          <p:cNvSpPr txBox="1">
            <a:spLocks/>
          </p:cNvSpPr>
          <p:nvPr userDrawn="1"/>
        </p:nvSpPr>
        <p:spPr>
          <a:xfrm>
            <a:off x="112291" y="6436289"/>
            <a:ext cx="327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2155A9-2BEA-4E1A-A809-3AB570F0F126}" type="slidenum">
              <a:rPr lang="en-US" sz="1800" b="1" smtClean="0"/>
              <a:pPr/>
              <a:t>‹#›</a:t>
            </a:fld>
            <a:endParaRPr lang="en-US" sz="1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222D76-7939-044B-FDC0-2C8695A29419}"/>
              </a:ext>
            </a:extLst>
          </p:cNvPr>
          <p:cNvGrpSpPr/>
          <p:nvPr userDrawn="1"/>
        </p:nvGrpSpPr>
        <p:grpSpPr>
          <a:xfrm>
            <a:off x="0" y="205736"/>
            <a:ext cx="531388" cy="899955"/>
            <a:chOff x="0" y="205736"/>
            <a:chExt cx="531388" cy="8999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5264CC-D843-AA23-245D-3ED06E1B5A4D}"/>
                </a:ext>
              </a:extLst>
            </p:cNvPr>
            <p:cNvSpPr/>
            <p:nvPr userDrawn="1"/>
          </p:nvSpPr>
          <p:spPr>
            <a:xfrm>
              <a:off x="0" y="205736"/>
              <a:ext cx="531388" cy="89995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706B47-5561-CB8A-139E-8ED3F8BF2F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0122"/>
              <a:ext cx="531388" cy="665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186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F571DA-37F9-D169-446D-FE1555369839}"/>
              </a:ext>
            </a:extLst>
          </p:cNvPr>
          <p:cNvSpPr/>
          <p:nvPr userDrawn="1"/>
        </p:nvSpPr>
        <p:spPr>
          <a:xfrm>
            <a:off x="0" y="205735"/>
            <a:ext cx="226503" cy="8999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155E1D-6314-99A1-F2FD-B55BA1C91E54}"/>
              </a:ext>
            </a:extLst>
          </p:cNvPr>
          <p:cNvSpPr/>
          <p:nvPr userDrawn="1"/>
        </p:nvSpPr>
        <p:spPr>
          <a:xfrm>
            <a:off x="0" y="6369398"/>
            <a:ext cx="12192000" cy="5031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0AC466B-FABB-498A-4C4D-B86E5E4426CE}"/>
              </a:ext>
            </a:extLst>
          </p:cNvPr>
          <p:cNvSpPr txBox="1">
            <a:spLocks/>
          </p:cNvSpPr>
          <p:nvPr userDrawn="1"/>
        </p:nvSpPr>
        <p:spPr>
          <a:xfrm>
            <a:off x="112291" y="6436289"/>
            <a:ext cx="3276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2155A9-2BEA-4E1A-A809-3AB570F0F126}" type="slidenum">
              <a:rPr lang="en-US" sz="1800" b="1" smtClean="0"/>
              <a:pPr/>
              <a:t>‹#›</a:t>
            </a:fld>
            <a:endParaRPr lang="en-US" sz="18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002265-FBF2-17A4-8515-A5E503E1142A}"/>
              </a:ext>
            </a:extLst>
          </p:cNvPr>
          <p:cNvGrpSpPr/>
          <p:nvPr userDrawn="1"/>
        </p:nvGrpSpPr>
        <p:grpSpPr>
          <a:xfrm>
            <a:off x="0" y="205736"/>
            <a:ext cx="531388" cy="899955"/>
            <a:chOff x="0" y="205736"/>
            <a:chExt cx="531388" cy="8999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44C5BB-C680-DFFF-C86B-2D80556CF20A}"/>
                </a:ext>
              </a:extLst>
            </p:cNvPr>
            <p:cNvSpPr/>
            <p:nvPr userDrawn="1"/>
          </p:nvSpPr>
          <p:spPr>
            <a:xfrm>
              <a:off x="0" y="205736"/>
              <a:ext cx="531388" cy="89995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CF8F44-2781-B353-7168-EEE73D49F7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0122"/>
              <a:ext cx="531388" cy="665115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7E3CD7F-9C7D-F876-211C-4887CE4CD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31" y="205737"/>
            <a:ext cx="10819161" cy="3844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Heading 2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B5DE6E1-82E4-4253-475D-CF174497A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881" y="615155"/>
            <a:ext cx="10818238" cy="49053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Heading 3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62BFE6-943F-E941-FE66-23D81EA3A0D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6419" y="1185867"/>
            <a:ext cx="5092699" cy="5112431"/>
          </a:xfrm>
        </p:spPr>
        <p:txBody>
          <a:bodyPr/>
          <a:lstStyle>
            <a:lvl1pPr>
              <a:lnSpc>
                <a:spcPct val="120000"/>
              </a:lnSpc>
              <a:defRPr sz="1950" baseline="0"/>
            </a:lvl1pPr>
            <a:lvl2pPr>
              <a:lnSpc>
                <a:spcPct val="120000"/>
              </a:lnSpc>
              <a:defRPr sz="1788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D75922-ED6C-9A93-F335-8D2092F9B16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95999" y="1185867"/>
            <a:ext cx="5410199" cy="5112431"/>
          </a:xfrm>
        </p:spPr>
        <p:txBody>
          <a:bodyPr/>
          <a:lstStyle>
            <a:lvl1pPr>
              <a:lnSpc>
                <a:spcPct val="120000"/>
              </a:lnSpc>
              <a:defRPr sz="1950" baseline="0"/>
            </a:lvl1pPr>
            <a:lvl2pPr>
              <a:lnSpc>
                <a:spcPct val="120000"/>
              </a:lnSpc>
              <a:defRPr sz="1788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5665" y="205736"/>
            <a:ext cx="11300668" cy="7506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45665" y="1253330"/>
            <a:ext cx="11300669" cy="4804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Heading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0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82" r:id="rId3"/>
    <p:sldLayoutId id="2147483670" r:id="rId4"/>
    <p:sldLayoutId id="2147483671" r:id="rId5"/>
    <p:sldLayoutId id="2147483666" r:id="rId6"/>
    <p:sldLayoutId id="2147483676" r:id="rId7"/>
    <p:sldLayoutId id="2147483677" r:id="rId8"/>
    <p:sldLayoutId id="2147483680" r:id="rId9"/>
    <p:sldLayoutId id="2147483681" r:id="rId10"/>
    <p:sldLayoutId id="2147483683" r:id="rId11"/>
    <p:sldLayoutId id="2147483667" r:id="rId12"/>
    <p:sldLayoutId id="2147483663" r:id="rId13"/>
    <p:sldLayoutId id="2147483669" r:id="rId14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742950" rtl="0" eaLnBrk="1" latinLnBrk="0" hangingPunct="1">
        <a:spcBef>
          <a:spcPct val="0"/>
        </a:spcBef>
        <a:buNone/>
        <a:defRPr sz="3575" b="0" kern="1200" cap="none" spc="0">
          <a:ln w="0"/>
          <a:solidFill>
            <a:schemeClr val="tx2"/>
          </a:solidFill>
          <a:effectLst/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33462" indent="-233462" algn="l" defTabSz="742950" rtl="0" eaLnBrk="1" latinLnBrk="0" hangingPunct="1">
        <a:lnSpc>
          <a:spcPct val="120000"/>
        </a:lnSpc>
        <a:spcBef>
          <a:spcPts val="0"/>
        </a:spcBef>
        <a:buClr>
          <a:schemeClr val="accent2">
            <a:lumMod val="75000"/>
          </a:schemeClr>
        </a:buClr>
        <a:buSzPct val="70000"/>
        <a:buFont typeface="Wingdings" panose="05000000000000000000" pitchFamily="2" charset="2"/>
        <a:buChar char="¤"/>
        <a:defRPr sz="2275" kern="1200">
          <a:solidFill>
            <a:schemeClr val="bg2">
              <a:lumMod val="25000"/>
            </a:schemeClr>
          </a:solidFill>
          <a:latin typeface="+mn-lt"/>
          <a:ea typeface="微软雅黑" panose="020B0503020204020204" pitchFamily="34" charset="-122"/>
          <a:cs typeface="+mn-cs"/>
        </a:defRPr>
      </a:lvl1pPr>
      <a:lvl2pPr marL="601067" indent="-229592" algn="l" defTabSz="742950" rtl="0" eaLnBrk="1" latinLnBrk="0" hangingPunct="1">
        <a:lnSpc>
          <a:spcPct val="120000"/>
        </a:lnSpc>
        <a:spcBef>
          <a:spcPts val="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1788" kern="1200">
          <a:solidFill>
            <a:schemeClr val="bg2">
              <a:lumMod val="25000"/>
            </a:schemeClr>
          </a:solidFill>
          <a:latin typeface="+mn-lt"/>
          <a:ea typeface="微软雅黑" panose="020B0503020204020204" pitchFamily="34" charset="-122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" panose="05000000000000000000" pitchFamily="2" charset="2"/>
        <a:buChar char="¤"/>
        <a:defRPr sz="1625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ct val="30000"/>
        </a:spcBef>
        <a:buClr>
          <a:schemeClr val="accent5">
            <a:lumMod val="75000"/>
          </a:schemeClr>
        </a:buClr>
        <a:buSzPct val="70000"/>
        <a:buFont typeface="Wingdings" panose="05000000000000000000" pitchFamily="2" charset="2"/>
        <a:buChar char="¤"/>
        <a:defRPr sz="1463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ct val="30000"/>
        </a:spcBef>
        <a:buSzPct val="70000"/>
        <a:buFont typeface="Wingdings" panose="05000000000000000000" pitchFamily="2" charset="2"/>
        <a:buChar char="¤"/>
        <a:defRPr sz="1463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ct val="30000"/>
        </a:spcBef>
        <a:buClr>
          <a:schemeClr val="accent1">
            <a:lumMod val="75000"/>
          </a:schemeClr>
        </a:buClr>
        <a:buSzPct val="70000"/>
        <a:buFont typeface="Wingdings" panose="05000000000000000000" pitchFamily="2" charset="2"/>
        <a:buChar char="¤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hyperlink" Target="https://deobfuscate.io/" TargetMode="External"/><Relationship Id="rId4" Type="http://schemas.openxmlformats.org/officeDocument/2006/relationships/hyperlink" Target="https://obfuscator.i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C61FB-8A57-4F99-9317-224A1C9EE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666" y="2389117"/>
            <a:ext cx="8276059" cy="1832928"/>
          </a:xfrm>
        </p:spPr>
        <p:txBody>
          <a:bodyPr>
            <a:normAutofit fontScale="90000"/>
          </a:bodyPr>
          <a:lstStyle/>
          <a:p>
            <a:r>
              <a:rPr lang="en-US" dirty="0"/>
              <a:t>LLM-based Code </a:t>
            </a:r>
            <a:r>
              <a:rPr lang="en-US" dirty="0" err="1"/>
              <a:t>Deobfuscation</a:t>
            </a:r>
            <a:r>
              <a:rPr lang="en-US" dirty="0"/>
              <a:t> for JavaScript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86697-BF41-4561-910F-BAB8A262C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66" y="5772080"/>
            <a:ext cx="5891636" cy="666468"/>
          </a:xfrm>
        </p:spPr>
        <p:txBody>
          <a:bodyPr>
            <a:normAutofit/>
          </a:bodyPr>
          <a:lstStyle/>
          <a:p>
            <a:r>
              <a:rPr lang="en-US" dirty="0"/>
              <a:t>Jiayi Hua</a:t>
            </a:r>
          </a:p>
          <a:p>
            <a:r>
              <a:rPr lang="en-US" altLang="zh-CN" dirty="0"/>
              <a:t>2024.5.30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8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20"/>
            <a:ext cx="10819161" cy="750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LLM4Decompile: Decompiling Binary Code with Large Language Models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6117B8-4AD8-3891-794B-75F153F21887}"/>
              </a:ext>
            </a:extLst>
          </p:cNvPr>
          <p:cNvSpPr txBox="1"/>
          <p:nvPr/>
        </p:nvSpPr>
        <p:spPr>
          <a:xfrm>
            <a:off x="566459" y="1799828"/>
            <a:ext cx="4791351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>
                <a:effectLst/>
              </a:rPr>
              <a:t>Metrics </a:t>
            </a:r>
          </a:p>
          <a:p>
            <a:r>
              <a:rPr lang="en-CA" altLang="zh-CN" dirty="0">
                <a:effectLst/>
              </a:rPr>
              <a:t>BLEU and </a:t>
            </a:r>
            <a:r>
              <a:rPr lang="en-CA" altLang="zh-CN" sz="1800" dirty="0">
                <a:effectLst/>
              </a:rPr>
              <a:t>edit similarity (</a:t>
            </a:r>
            <a:r>
              <a:rPr lang="en-CA" altLang="zh-CN" dirty="0">
                <a:effectLst/>
              </a:rPr>
              <a:t>ES) </a:t>
            </a:r>
            <a:endParaRPr lang="en-CA" altLang="zh-CN" sz="1800" dirty="0">
              <a:effectLst/>
            </a:endParaRPr>
          </a:p>
          <a:p>
            <a:r>
              <a:rPr lang="en-CA" altLang="zh-CN" dirty="0">
                <a:effectLst/>
              </a:rPr>
              <a:t>Re-</a:t>
            </a:r>
            <a:r>
              <a:rPr lang="en-CA" altLang="zh-CN" dirty="0" err="1">
                <a:effectLst/>
              </a:rPr>
              <a:t>compilability</a:t>
            </a:r>
            <a:r>
              <a:rPr lang="en-CA" altLang="zh-CN" dirty="0">
                <a:effectLst/>
              </a:rPr>
              <a:t>  </a:t>
            </a:r>
            <a:r>
              <a:rPr lang="en-CA" altLang="zh-CN" dirty="0"/>
              <a:t> Re-executability </a:t>
            </a:r>
            <a:endParaRPr lang="en-CA" altLang="zh-CN" dirty="0"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731594-7530-7E17-ADD9-4EFACEF0CFE2}"/>
              </a:ext>
            </a:extLst>
          </p:cNvPr>
          <p:cNvSpPr txBox="1"/>
          <p:nvPr/>
        </p:nvSpPr>
        <p:spPr>
          <a:xfrm>
            <a:off x="4545496" y="1799828"/>
            <a:ext cx="7772399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>
                <a:effectLst/>
              </a:rPr>
              <a:t>Decompile-Eval Benchmark </a:t>
            </a:r>
          </a:p>
          <a:p>
            <a:r>
              <a:rPr lang="en-CA" altLang="zh-CN" dirty="0" err="1">
                <a:effectLst/>
              </a:rPr>
              <a:t>HumanEval</a:t>
            </a:r>
            <a:r>
              <a:rPr lang="en-CA" altLang="zh-CN" dirty="0">
                <a:effectLst/>
              </a:rPr>
              <a:t> (164 programming challenges with Python solutions and assertions)</a:t>
            </a:r>
          </a:p>
          <a:p>
            <a:r>
              <a:rPr lang="en-CA" altLang="zh-CN" dirty="0">
                <a:effectLst/>
              </a:rPr>
              <a:t>converted Python solutions and assertions into C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5E11C869-DA1A-0F03-1EE0-330519C0D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94"/>
          <a:stretch/>
        </p:blipFill>
        <p:spPr>
          <a:xfrm>
            <a:off x="1754911" y="2809646"/>
            <a:ext cx="8682176" cy="22252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40BA51-A8C1-24C8-5365-62E7FA41795F}"/>
              </a:ext>
            </a:extLst>
          </p:cNvPr>
          <p:cNvSpPr txBox="1"/>
          <p:nvPr/>
        </p:nvSpPr>
        <p:spPr>
          <a:xfrm>
            <a:off x="6977063" y="5270171"/>
            <a:ext cx="482758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Note 3: V1.5 series are trained with a larger dataset (15B tokens) and a maximum token size of 4,096, with remarkable performance (up to 100% improvement) compared to the previous model.</a:t>
            </a:r>
            <a:endParaRPr lang="zh-CN" altLang="en-US" sz="1600" dirty="0"/>
          </a:p>
        </p:txBody>
      </p:sp>
      <p:pic>
        <p:nvPicPr>
          <p:cNvPr id="13" name="图片 12" descr="图形用户界面, 应用程序, Teams&#10;&#10;描述已自动生成">
            <a:extLst>
              <a:ext uri="{FF2B5EF4-FFF2-40B4-BE49-F238E27FC236}">
                <a16:creationId xmlns:a16="http://schemas.microsoft.com/office/drawing/2014/main" id="{70E7A06D-462D-9230-44B8-4301DD5DB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" y="5383330"/>
            <a:ext cx="6388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1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20"/>
            <a:ext cx="10819161" cy="750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b="1" dirty="0" err="1"/>
              <a:t>DeGPT</a:t>
            </a:r>
            <a:r>
              <a:rPr lang="en-US" altLang="zh-CN" sz="2000" b="1" dirty="0"/>
              <a:t>: Optimizing </a:t>
            </a:r>
            <a:r>
              <a:rPr lang="en-US" altLang="zh-CN" sz="2000" b="1" dirty="0" err="1"/>
              <a:t>Decompiler</a:t>
            </a:r>
            <a:r>
              <a:rPr lang="en-US" altLang="zh-CN" sz="2000" b="1" dirty="0"/>
              <a:t> Output with LLM </a:t>
            </a:r>
          </a:p>
          <a:p>
            <a:pPr marL="0" indent="0">
              <a:buNone/>
            </a:pPr>
            <a:r>
              <a:rPr lang="en-US" altLang="zh-CN" sz="2000" b="1" dirty="0"/>
              <a:t> 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6117B8-4AD8-3891-794B-75F153F21887}"/>
              </a:ext>
            </a:extLst>
          </p:cNvPr>
          <p:cNvSpPr txBox="1"/>
          <p:nvPr/>
        </p:nvSpPr>
        <p:spPr>
          <a:xfrm>
            <a:off x="1795835" y="2824288"/>
            <a:ext cx="4791351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dirty="0"/>
              <a:t>Redundant Structures</a:t>
            </a:r>
          </a:p>
          <a:p>
            <a:r>
              <a:rPr lang="en-CA" altLang="zh-CN" sz="2000" dirty="0"/>
              <a:t>Meaningless Identifiers </a:t>
            </a:r>
          </a:p>
          <a:p>
            <a:r>
              <a:rPr lang="en-CA" altLang="zh-CN" sz="2000" dirty="0"/>
              <a:t>Lacking Comments </a:t>
            </a:r>
          </a:p>
        </p:txBody>
      </p:sp>
      <p:pic>
        <p:nvPicPr>
          <p:cNvPr id="4" name="图片 3" descr="图形用户界面&#10;&#10;中度可信度描述已自动生成">
            <a:extLst>
              <a:ext uri="{FF2B5EF4-FFF2-40B4-BE49-F238E27FC236}">
                <a16:creationId xmlns:a16="http://schemas.microsoft.com/office/drawing/2014/main" id="{CF6477F6-0165-88AC-2020-33EADFD7E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66" y="2059603"/>
            <a:ext cx="5385666" cy="29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20"/>
            <a:ext cx="10819161" cy="750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b="1" dirty="0" err="1"/>
              <a:t>DeGPT</a:t>
            </a:r>
            <a:r>
              <a:rPr lang="en-US" altLang="zh-CN" sz="2000" b="1" dirty="0"/>
              <a:t>: Optimizing </a:t>
            </a:r>
            <a:r>
              <a:rPr lang="en-US" altLang="zh-CN" sz="2000" b="1" dirty="0" err="1"/>
              <a:t>Decompiler</a:t>
            </a:r>
            <a:r>
              <a:rPr lang="en-US" altLang="zh-CN" sz="2000" b="1" dirty="0"/>
              <a:t> Output with LLM </a:t>
            </a:r>
          </a:p>
          <a:p>
            <a:pPr marL="0" indent="0">
              <a:buNone/>
            </a:pPr>
            <a:r>
              <a:rPr lang="en-US" altLang="zh-CN" sz="2000" b="1" dirty="0"/>
              <a:t> 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6117B8-4AD8-3891-794B-75F153F21887}"/>
              </a:ext>
            </a:extLst>
          </p:cNvPr>
          <p:cNvSpPr txBox="1"/>
          <p:nvPr/>
        </p:nvSpPr>
        <p:spPr>
          <a:xfrm>
            <a:off x="686419" y="1542517"/>
            <a:ext cx="10724792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dirty="0"/>
              <a:t>3 roles: </a:t>
            </a:r>
            <a:r>
              <a:rPr lang="en-CA" altLang="zh-CN" sz="2000" dirty="0" err="1"/>
              <a:t>R_ref</a:t>
            </a:r>
            <a:r>
              <a:rPr lang="en-CA" altLang="zh-CN" sz="2000" dirty="0"/>
              <a:t>, </a:t>
            </a:r>
            <a:r>
              <a:rPr lang="en-CA" altLang="zh-CN" sz="2000" dirty="0" err="1"/>
              <a:t>R_adv</a:t>
            </a:r>
            <a:r>
              <a:rPr lang="en-CA" altLang="zh-CN" sz="2000" dirty="0"/>
              <a:t>, </a:t>
            </a:r>
            <a:r>
              <a:rPr lang="en-CA" altLang="zh-CN" sz="2000" dirty="0" err="1"/>
              <a:t>R_ope</a:t>
            </a:r>
            <a:r>
              <a:rPr lang="en-CA" altLang="zh-CN" sz="2000" dirty="0"/>
              <a:t> </a:t>
            </a:r>
          </a:p>
          <a:p>
            <a:r>
              <a:rPr lang="en-CA" altLang="zh-CN" sz="2000" dirty="0"/>
              <a:t>MSSC:  collect symbols, assign random numbers, update symbol values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E3746AE8-9133-3C63-D6B4-F41A0B86F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1" y="2893832"/>
            <a:ext cx="4199065" cy="2568625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3E7CF043-F636-0C36-B243-1BB610E74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59" y="2788803"/>
            <a:ext cx="7294560" cy="25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20"/>
            <a:ext cx="10819161" cy="750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b="1" dirty="0" err="1"/>
              <a:t>DeGPT</a:t>
            </a:r>
            <a:r>
              <a:rPr lang="en-US" altLang="zh-CN" sz="2000" b="1" dirty="0"/>
              <a:t>: Optimizing </a:t>
            </a:r>
            <a:r>
              <a:rPr lang="en-US" altLang="zh-CN" sz="2000" b="1" dirty="0" err="1"/>
              <a:t>Decompiler</a:t>
            </a:r>
            <a:r>
              <a:rPr lang="en-US" altLang="zh-CN" sz="2000" b="1" dirty="0"/>
              <a:t> Output with LLM </a:t>
            </a:r>
          </a:p>
          <a:p>
            <a:pPr marL="0" indent="0">
              <a:buNone/>
            </a:pPr>
            <a:r>
              <a:rPr lang="en-US" altLang="zh-CN" sz="2000" b="1" dirty="0"/>
              <a:t> 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6117B8-4AD8-3891-794B-75F153F21887}"/>
              </a:ext>
            </a:extLst>
          </p:cNvPr>
          <p:cNvSpPr txBox="1"/>
          <p:nvPr/>
        </p:nvSpPr>
        <p:spPr>
          <a:xfrm>
            <a:off x="686419" y="1542517"/>
            <a:ext cx="10724792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Meaningful Variable Ratio (MVR): </a:t>
            </a:r>
            <a:r>
              <a:rPr lang="zh-CN" altLang="en-US" dirty="0"/>
              <a:t>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Effort Ratio (ER) </a:t>
            </a:r>
            <a:r>
              <a:rPr lang="zh-CN" altLang="en-US" dirty="0"/>
              <a:t> 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endParaRPr lang="en-CA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Correct Rate of Comments (CR</a:t>
            </a:r>
            <a:r>
              <a:rPr lang="zh-CN" altLang="en-US" dirty="0"/>
              <a:t>）</a:t>
            </a:r>
            <a:endParaRPr lang="en-CA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Non-trivial Rate of Comments (NR</a:t>
            </a:r>
            <a:r>
              <a:rPr lang="zh-CN" altLang="en-US" dirty="0"/>
              <a:t>）</a:t>
            </a:r>
            <a:endParaRPr lang="en-CA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Optimized Name Ratio (ONR) </a:t>
            </a:r>
          </a:p>
          <a:p>
            <a:r>
              <a:rPr lang="en-CA" altLang="zh-CN" dirty="0"/>
              <a:t>evaluate how many variables names are newly allocated </a:t>
            </a:r>
          </a:p>
          <a:p>
            <a:endParaRPr lang="en-CA" altLang="zh-CN" dirty="0"/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634997D3-DE48-CB83-8FE5-1D95ED4BD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10" y="1269900"/>
            <a:ext cx="5512722" cy="2284012"/>
          </a:xfrm>
          <a:prstGeom prst="rect">
            <a:avLst/>
          </a:prstGeo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9B47282A-2D75-F982-3E9C-438FDB719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0" y="3712802"/>
            <a:ext cx="5018376" cy="2451565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133531E3-E687-B6A1-820F-3FA5ECCCE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46" y="3740166"/>
            <a:ext cx="5018376" cy="23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20"/>
            <a:ext cx="10819161" cy="750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b="1" dirty="0"/>
              <a:t>Large Language Models for Compiler Optimization</a:t>
            </a:r>
          </a:p>
          <a:p>
            <a:pPr marL="0" indent="0">
              <a:buNone/>
            </a:pPr>
            <a:r>
              <a:rPr lang="en-US" altLang="zh-CN" sz="2000" b="1" dirty="0"/>
              <a:t> 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6117B8-4AD8-3891-794B-75F153F21887}"/>
              </a:ext>
            </a:extLst>
          </p:cNvPr>
          <p:cNvSpPr txBox="1"/>
          <p:nvPr/>
        </p:nvSpPr>
        <p:spPr>
          <a:xfrm>
            <a:off x="566458" y="1424524"/>
            <a:ext cx="10819161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dirty="0">
                <a:effectLst/>
              </a:rPr>
              <a:t>The first application of LLMs to optimizing code</a:t>
            </a:r>
          </a:p>
          <a:p>
            <a:r>
              <a:rPr lang="en-CA" altLang="zh-CN" sz="2000" dirty="0">
                <a:effectLst/>
              </a:rPr>
              <a:t>Find that in many cases a sufficiently trained LLM can not only predict the best optimizations to apply to an input code, but it can also directly perform the optimizations without resorting to the compiler.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4B3B49-7611-D846-E482-9D0294AA9298}"/>
              </a:ext>
            </a:extLst>
          </p:cNvPr>
          <p:cNvSpPr txBox="1"/>
          <p:nvPr/>
        </p:nvSpPr>
        <p:spPr>
          <a:xfrm>
            <a:off x="566458" y="2440187"/>
            <a:ext cx="10939121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b="1" dirty="0">
                <a:effectLst/>
              </a:rPr>
              <a:t>Task</a:t>
            </a:r>
            <a:r>
              <a:rPr lang="zh-CN" altLang="en-US" sz="2000" dirty="0"/>
              <a:t>： </a:t>
            </a:r>
            <a:r>
              <a:rPr lang="en-CA" altLang="zh-CN" sz="2000" dirty="0"/>
              <a:t>compiler pass ordering + auxiliary tasks (instruction counts, IR after the optimizations)</a:t>
            </a:r>
          </a:p>
          <a:p>
            <a:endParaRPr lang="en-CA" altLang="zh-CN" sz="2000" dirty="0"/>
          </a:p>
        </p:txBody>
      </p:sp>
      <p:pic>
        <p:nvPicPr>
          <p:cNvPr id="7" name="图片 6" descr="图示, 文本&#10;&#10;描述已自动生成">
            <a:extLst>
              <a:ext uri="{FF2B5EF4-FFF2-40B4-BE49-F238E27FC236}">
                <a16:creationId xmlns:a16="http://schemas.microsoft.com/office/drawing/2014/main" id="{373EDFB5-B401-D8D3-DDEB-0623E1E60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" b="11592"/>
          <a:stretch/>
        </p:blipFill>
        <p:spPr>
          <a:xfrm>
            <a:off x="1961143" y="2815491"/>
            <a:ext cx="7897232" cy="34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0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20"/>
            <a:ext cx="10819161" cy="750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b="1" dirty="0"/>
              <a:t>Large Language Models for Compiler Optimization</a:t>
            </a:r>
          </a:p>
          <a:p>
            <a:pPr marL="0" indent="0">
              <a:buNone/>
            </a:pPr>
            <a:r>
              <a:rPr lang="en-US" altLang="zh-CN" sz="2000" b="1" dirty="0"/>
              <a:t> 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4B3B49-7611-D846-E482-9D0294AA9298}"/>
              </a:ext>
            </a:extLst>
          </p:cNvPr>
          <p:cNvSpPr txBox="1"/>
          <p:nvPr/>
        </p:nvSpPr>
        <p:spPr>
          <a:xfrm>
            <a:off x="566459" y="1682949"/>
            <a:ext cx="7105929" cy="25853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4.4% fewer instructions than –Oz (</a:t>
            </a:r>
            <a:r>
              <a:rPr lang="en-CA" altLang="zh-CN" dirty="0" err="1"/>
              <a:t>autotuner</a:t>
            </a:r>
            <a:r>
              <a:rPr lang="en-CA" altLang="zh-CN" dirty="0"/>
              <a:t> 5.6%)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Prediction of output instruction count  5.9% MAPE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quality of the generated code</a:t>
            </a:r>
          </a:p>
          <a:p>
            <a:r>
              <a:rPr lang="en-CA" altLang="zh-CN" dirty="0">
                <a:effectLst/>
              </a:rPr>
              <a:t>BLEU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/>
              <a:t>0.952 </a:t>
            </a:r>
            <a:r>
              <a:rPr lang="zh-CN" altLang="en-US" dirty="0">
                <a:effectLst/>
              </a:rPr>
              <a:t>（</a:t>
            </a:r>
            <a:r>
              <a:rPr lang="en-CA" altLang="zh-CN" dirty="0">
                <a:effectLst/>
              </a:rPr>
              <a:t> copies the unoptimized code BLEU score is 0.531 </a:t>
            </a:r>
            <a:r>
              <a:rPr lang="zh-CN" altLang="en-US" dirty="0">
                <a:effectLst/>
              </a:rPr>
              <a:t>）</a:t>
            </a:r>
            <a:endParaRPr lang="en-CA" altLang="zh-CN" dirty="0">
              <a:effectLst/>
            </a:endParaRPr>
          </a:p>
          <a:p>
            <a:r>
              <a:rPr lang="en-CA" altLang="zh-CN" dirty="0"/>
              <a:t>Code compiles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 </a:t>
            </a:r>
            <a:r>
              <a:rPr lang="en-US" altLang="zh-CN" dirty="0"/>
              <a:t>90.5%</a:t>
            </a:r>
          </a:p>
          <a:p>
            <a:r>
              <a:rPr lang="en-CA" altLang="zh-CN" dirty="0"/>
              <a:t>exact match frequency</a:t>
            </a:r>
            <a:r>
              <a:rPr lang="zh-CN" altLang="en-US" dirty="0"/>
              <a:t>  </a:t>
            </a:r>
            <a:r>
              <a:rPr lang="en-CA" altLang="zh-CN" dirty="0"/>
              <a:t>70%</a:t>
            </a:r>
          </a:p>
          <a:p>
            <a:endParaRPr lang="en-CA" altLang="zh-CN" dirty="0">
              <a:effectLst/>
            </a:endParaRPr>
          </a:p>
          <a:p>
            <a:endParaRPr lang="en-CA" altLang="zh-CN" dirty="0">
              <a:effectLst/>
            </a:endParaRPr>
          </a:p>
          <a:p>
            <a:r>
              <a:rPr lang="en-CA" altLang="zh-CN" dirty="0">
                <a:effectLst/>
              </a:rPr>
              <a:t>outperforms -Oz, </a:t>
            </a:r>
            <a:r>
              <a:rPr lang="en-CA" altLang="zh-CN" dirty="0" err="1">
                <a:effectLst/>
              </a:rPr>
              <a:t>AutoPhase</a:t>
            </a:r>
            <a:r>
              <a:rPr lang="en-CA" altLang="zh-CN" dirty="0">
                <a:effectLst/>
              </a:rPr>
              <a:t>, and Coreset-NVP </a:t>
            </a:r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F3DE4F5E-D011-EF42-B5A5-9BA7C67D6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87" y="0"/>
            <a:ext cx="4127998" cy="6219371"/>
          </a:xfrm>
          <a:prstGeom prst="rect">
            <a:avLst/>
          </a:prstGeom>
        </p:spPr>
      </p:pic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9145B869-AB0A-C512-EC6D-FCCE0FEC8C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37993" r="11392"/>
          <a:stretch/>
        </p:blipFill>
        <p:spPr>
          <a:xfrm>
            <a:off x="285027" y="4316220"/>
            <a:ext cx="7557860" cy="13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4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20"/>
            <a:ext cx="10819161" cy="750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 err="1"/>
              <a:t>Deobfuscation</a:t>
            </a:r>
            <a:r>
              <a:rPr lang="en-US" altLang="zh-CN" sz="2000" b="1" dirty="0"/>
              <a:t> 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</p:txBody>
      </p:sp>
      <p:pic>
        <p:nvPicPr>
          <p:cNvPr id="8" name="图片 7" descr="图形用户界面, 文本, 应用程序&#10;&#10;描述已自动生成">
            <a:extLst>
              <a:ext uri="{FF2B5EF4-FFF2-40B4-BE49-F238E27FC236}">
                <a16:creationId xmlns:a16="http://schemas.microsoft.com/office/drawing/2014/main" id="{AC546DDC-05A9-74B5-3BF0-E149305E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98" y="1090049"/>
            <a:ext cx="9156356" cy="3000063"/>
          </a:xfrm>
          <a:prstGeom prst="rect">
            <a:avLst/>
          </a:prstGeom>
        </p:spPr>
      </p:pic>
      <p:pic>
        <p:nvPicPr>
          <p:cNvPr id="10" name="图片 9" descr="图片包含 表格&#10;&#10;描述已自动生成">
            <a:extLst>
              <a:ext uri="{FF2B5EF4-FFF2-40B4-BE49-F238E27FC236}">
                <a16:creationId xmlns:a16="http://schemas.microsoft.com/office/drawing/2014/main" id="{89258138-6A30-C1DD-04F8-B704E6282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79" y="3750276"/>
            <a:ext cx="8479496" cy="23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5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2289B9-9369-AC51-9F25-1DCCA15B66A0}"/>
              </a:ext>
            </a:extLst>
          </p:cNvPr>
          <p:cNvSpPr txBox="1">
            <a:spLocks/>
          </p:cNvSpPr>
          <p:nvPr/>
        </p:nvSpPr>
        <p:spPr>
          <a:xfrm>
            <a:off x="1695450" y="2177822"/>
            <a:ext cx="8801099" cy="3370314"/>
          </a:xfrm>
          <a:prstGeom prst="rect">
            <a:avLst/>
          </a:prstGeom>
        </p:spPr>
        <p:txBody>
          <a:bodyPr/>
          <a:lstStyle>
            <a:lvl1pPr marL="233462" indent="-233462" algn="l" defTabSz="74295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275" kern="120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01067" indent="-229592" algn="l" defTabSz="74295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788" kern="120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625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LLM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+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reverse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engineering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sz="32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 for JavaScript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 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014BE03-600D-C994-27E4-64A53B1ED9B3}"/>
              </a:ext>
            </a:extLst>
          </p:cNvPr>
          <p:cNvSpPr/>
          <p:nvPr/>
        </p:nvSpPr>
        <p:spPr>
          <a:xfrm>
            <a:off x="996951" y="2290671"/>
            <a:ext cx="641912" cy="400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904C32-E8C2-0B39-44C4-82F791657E54}"/>
              </a:ext>
            </a:extLst>
          </p:cNvPr>
          <p:cNvSpPr/>
          <p:nvPr/>
        </p:nvSpPr>
        <p:spPr>
          <a:xfrm>
            <a:off x="996951" y="2897078"/>
            <a:ext cx="641912" cy="400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772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1244521" cy="5249079"/>
          </a:xfrm>
        </p:spPr>
        <p:txBody>
          <a:bodyPr>
            <a:norm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1" name="图片 10" descr="图片包含 徽标&#10;&#10;描述已自动生成">
            <a:extLst>
              <a:ext uri="{FF2B5EF4-FFF2-40B4-BE49-F238E27FC236}">
                <a16:creationId xmlns:a16="http://schemas.microsoft.com/office/drawing/2014/main" id="{6907EF12-1AFA-547C-68B4-C1FA85C2B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898" y="2316526"/>
            <a:ext cx="1159535" cy="761917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E8C282FF-FB4C-331D-3522-ED27C953C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7425" y="2223652"/>
            <a:ext cx="1028486" cy="8244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6CD18D8-39B4-80CA-FC3C-B1C7B2601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92" y="3214409"/>
            <a:ext cx="1683654" cy="5261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88DE32-DCE1-693C-8E2A-4DFF112F3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24" y="3783814"/>
            <a:ext cx="1155689" cy="38908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E2D5C2-C1E8-5AAD-8608-FB7556E7F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14" y="2299280"/>
            <a:ext cx="1134094" cy="11340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48ECE4F-D04E-FD91-0D54-C72E94CAC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21" y="3596480"/>
            <a:ext cx="1619070" cy="850012"/>
          </a:xfrm>
          <a:prstGeom prst="rect">
            <a:avLst/>
          </a:prstGeom>
        </p:spPr>
      </p:pic>
      <p:pic>
        <p:nvPicPr>
          <p:cNvPr id="23" name="图片 22" descr="黑白色的标志&#10;&#10;描述已自动生成">
            <a:extLst>
              <a:ext uri="{FF2B5EF4-FFF2-40B4-BE49-F238E27FC236}">
                <a16:creationId xmlns:a16="http://schemas.microsoft.com/office/drawing/2014/main" id="{3F86E61B-C111-5679-AB27-E68840B52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34" y="2866327"/>
            <a:ext cx="1509874" cy="588851"/>
          </a:xfrm>
          <a:prstGeom prst="rect">
            <a:avLst/>
          </a:prstGeom>
        </p:spPr>
      </p:pic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915E2EE6-B57B-55B6-3CCB-68DDA4CED7A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4" t="2349" r="9378" b="2233"/>
          <a:stretch/>
        </p:blipFill>
        <p:spPr>
          <a:xfrm>
            <a:off x="808998" y="1414825"/>
            <a:ext cx="5763149" cy="3777356"/>
          </a:xfrm>
          <a:prstGeom prst="rect">
            <a:avLst/>
          </a:prstGeom>
        </p:spPr>
      </p:pic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B358CC31-DF17-D65A-2E16-DE82AC3AECF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" t="19116" r="51363" b="17131"/>
          <a:stretch/>
        </p:blipFill>
        <p:spPr>
          <a:xfrm>
            <a:off x="2609750" y="2547561"/>
            <a:ext cx="1914834" cy="1619690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AD71BEFE-1D5A-92AB-3EF6-8B5F8C133FA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8" t="19914" r="5347" b="16333"/>
          <a:stretch/>
        </p:blipFill>
        <p:spPr>
          <a:xfrm>
            <a:off x="3511672" y="3300371"/>
            <a:ext cx="1176720" cy="11461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7D820B8-9FC4-CECD-580A-44B6E9829394}"/>
              </a:ext>
            </a:extLst>
          </p:cNvPr>
          <p:cNvSpPr/>
          <p:nvPr/>
        </p:nvSpPr>
        <p:spPr>
          <a:xfrm>
            <a:off x="6185611" y="4845201"/>
            <a:ext cx="526093" cy="43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CE7F92-3CED-AD98-524A-D510D9B7BF2B}"/>
              </a:ext>
            </a:extLst>
          </p:cNvPr>
          <p:cNvSpPr txBox="1"/>
          <p:nvPr/>
        </p:nvSpPr>
        <p:spPr>
          <a:xfrm>
            <a:off x="808998" y="5649217"/>
            <a:ext cx="11367621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dirty="0"/>
              <a:t>Code Obfuscation</a:t>
            </a:r>
          </a:p>
          <a:p>
            <a:pPr marL="0" indent="0">
              <a:buNone/>
            </a:pPr>
            <a:r>
              <a:rPr lang="en-US" altLang="zh-CN" sz="1800" dirty="0"/>
              <a:t>Intentionally make software source code difficult to understand and analyze while preserving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77035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1244521" cy="5249079"/>
          </a:xfrm>
        </p:spPr>
        <p:txBody>
          <a:bodyPr>
            <a:normAutofit/>
          </a:bodyPr>
          <a:lstStyle/>
          <a:p>
            <a:r>
              <a:rPr lang="en-US" sz="2000" b="1" dirty="0"/>
              <a:t>Code Obfuscation</a:t>
            </a:r>
          </a:p>
          <a:p>
            <a:pPr marL="0" indent="0">
              <a:buNone/>
            </a:pPr>
            <a:r>
              <a:rPr lang="en-US" altLang="zh-CN" sz="2000" dirty="0"/>
              <a:t>Intentionally make software source code difficult to understand and analyze while preserving functionality</a:t>
            </a:r>
          </a:p>
          <a:p>
            <a:pPr marL="0" indent="0">
              <a:buNone/>
            </a:pPr>
            <a:r>
              <a:rPr lang="en-US" altLang="zh-CN" sz="2000" dirty="0"/>
              <a:t>e.g. code minification, identifier obfuscation, string obfuscation, code insertion, structure obfuscation…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CA76A5B2-3B2C-201C-AAFE-AB99DF0EC12B}"/>
              </a:ext>
            </a:extLst>
          </p:cNvPr>
          <p:cNvSpPr/>
          <p:nvPr/>
        </p:nvSpPr>
        <p:spPr>
          <a:xfrm>
            <a:off x="3056243" y="3842231"/>
            <a:ext cx="299687" cy="24475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9053EE-AE67-D795-135D-910E0AC56EC8}"/>
              </a:ext>
            </a:extLst>
          </p:cNvPr>
          <p:cNvSpPr txBox="1"/>
          <p:nvPr/>
        </p:nvSpPr>
        <p:spPr>
          <a:xfrm>
            <a:off x="3046707" y="5987022"/>
            <a:ext cx="609858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/>
              <a:t>An example of structure obfuscation(control flow flattening)</a:t>
            </a:r>
            <a:endParaRPr lang="zh-CN" altLang="en-US" dirty="0"/>
          </a:p>
        </p:txBody>
      </p:sp>
      <p:pic>
        <p:nvPicPr>
          <p:cNvPr id="9" name="图片 8" descr="图片包含 表格&#10;&#10;描述已自动生成">
            <a:extLst>
              <a:ext uri="{FF2B5EF4-FFF2-40B4-BE49-F238E27FC236}">
                <a16:creationId xmlns:a16="http://schemas.microsoft.com/office/drawing/2014/main" id="{A5A5FC88-3650-F166-2AE7-47BEB587E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94"/>
          <a:stretch/>
        </p:blipFill>
        <p:spPr>
          <a:xfrm>
            <a:off x="3576942" y="3249193"/>
            <a:ext cx="4027270" cy="1675592"/>
          </a:xfrm>
          <a:prstGeom prst="rect">
            <a:avLst/>
          </a:prstGeom>
        </p:spPr>
      </p:pic>
      <p:pic>
        <p:nvPicPr>
          <p:cNvPr id="12" name="图片 11" descr="图片包含 表格&#10;&#10;描述已自动生成">
            <a:extLst>
              <a:ext uri="{FF2B5EF4-FFF2-40B4-BE49-F238E27FC236}">
                <a16:creationId xmlns:a16="http://schemas.microsoft.com/office/drawing/2014/main" id="{058049D1-5B7D-D251-FFF7-E4DEFC38A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6"/>
          <a:stretch/>
        </p:blipFill>
        <p:spPr>
          <a:xfrm>
            <a:off x="7695482" y="2258580"/>
            <a:ext cx="4027270" cy="3728442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3150B0BD-A012-B37C-0829-C7C643C8E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" y="3249193"/>
            <a:ext cx="2344176" cy="145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2289B9-9369-AC51-9F25-1DCCA15B66A0}"/>
              </a:ext>
            </a:extLst>
          </p:cNvPr>
          <p:cNvSpPr txBox="1">
            <a:spLocks/>
          </p:cNvSpPr>
          <p:nvPr/>
        </p:nvSpPr>
        <p:spPr>
          <a:xfrm>
            <a:off x="1695450" y="2177822"/>
            <a:ext cx="8801099" cy="3370314"/>
          </a:xfrm>
          <a:prstGeom prst="rect">
            <a:avLst/>
          </a:prstGeom>
        </p:spPr>
        <p:txBody>
          <a:bodyPr/>
          <a:lstStyle>
            <a:lvl1pPr marL="233462" indent="-233462" algn="l" defTabSz="74295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275" kern="120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01067" indent="-229592" algn="l" defTabSz="74295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788" kern="120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625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 LLM</a:t>
            </a:r>
            <a:r>
              <a:rPr lang="zh-CN" altLang="en-US" sz="32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2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2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sz="3200" dirty="0">
              <a:solidFill>
                <a:schemeClr val="tx2"/>
              </a:solidFill>
              <a:latin typeface="+mj-lt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sz="32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 for JavaScript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   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014BE03-600D-C994-27E4-64A53B1ED9B3}"/>
              </a:ext>
            </a:extLst>
          </p:cNvPr>
          <p:cNvSpPr/>
          <p:nvPr/>
        </p:nvSpPr>
        <p:spPr>
          <a:xfrm>
            <a:off x="996951" y="2290671"/>
            <a:ext cx="641912" cy="400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904C32-E8C2-0B39-44C4-82F791657E54}"/>
              </a:ext>
            </a:extLst>
          </p:cNvPr>
          <p:cNvSpPr/>
          <p:nvPr/>
        </p:nvSpPr>
        <p:spPr>
          <a:xfrm>
            <a:off x="996951" y="2897078"/>
            <a:ext cx="641912" cy="400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215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1230761" cy="5249079"/>
          </a:xfrm>
        </p:spPr>
        <p:txBody>
          <a:bodyPr>
            <a:normAutofit/>
          </a:bodyPr>
          <a:lstStyle/>
          <a:p>
            <a:r>
              <a:rPr lang="en-US" sz="2000" b="1" dirty="0"/>
              <a:t>Code Obfuscation </a:t>
            </a:r>
          </a:p>
          <a:p>
            <a:pPr marL="0" indent="0">
              <a:buNone/>
            </a:pPr>
            <a:r>
              <a:rPr lang="en-US" altLang="zh-CN" sz="2000" dirty="0"/>
              <a:t>Intentionally make software source code difficult to understand and analyze while preserving functionality</a:t>
            </a:r>
          </a:p>
          <a:p>
            <a:pPr marL="0" indent="0">
              <a:buNone/>
            </a:pPr>
            <a:r>
              <a:rPr lang="en-US" altLang="zh-CN" sz="2000" dirty="0"/>
              <a:t>e.g. code minification, identifier obfuscation, string obfuscation, code insertion, structure obfuscation…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9053EE-AE67-D795-135D-910E0AC56EC8}"/>
              </a:ext>
            </a:extLst>
          </p:cNvPr>
          <p:cNvSpPr txBox="1"/>
          <p:nvPr/>
        </p:nvSpPr>
        <p:spPr>
          <a:xfrm>
            <a:off x="4364063" y="5979513"/>
            <a:ext cx="609858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/>
              <a:t>An example of string obfuscation</a:t>
            </a:r>
            <a:endParaRPr lang="zh-CN" altLang="en-US" dirty="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CA76A5B2-3B2C-201C-AAFE-AB99DF0EC12B}"/>
              </a:ext>
            </a:extLst>
          </p:cNvPr>
          <p:cNvSpPr/>
          <p:nvPr/>
        </p:nvSpPr>
        <p:spPr>
          <a:xfrm>
            <a:off x="5559242" y="3572859"/>
            <a:ext cx="299687" cy="24475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6A511570-EC02-5728-3E3A-97C15459C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0" r="418"/>
          <a:stretch/>
        </p:blipFill>
        <p:spPr>
          <a:xfrm>
            <a:off x="6588445" y="2312813"/>
            <a:ext cx="3285640" cy="3543300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D0568762-EA19-044D-8033-A4F91F71B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0" r="56881" b="45288"/>
          <a:stretch/>
        </p:blipFill>
        <p:spPr>
          <a:xfrm>
            <a:off x="2317915" y="3263053"/>
            <a:ext cx="2519040" cy="8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Existing methods for JS code </a:t>
            </a:r>
            <a:r>
              <a:rPr lang="en-US" sz="2000" b="1" dirty="0" err="1"/>
              <a:t>deobfuscation</a:t>
            </a:r>
            <a:r>
              <a:rPr lang="en-US" sz="2000" b="1" dirty="0"/>
              <a:t> </a:t>
            </a:r>
          </a:p>
          <a:p>
            <a:pPr marL="0" indent="0">
              <a:buNone/>
            </a:pPr>
            <a:r>
              <a:rPr lang="en-US" altLang="zh-CN" sz="2000" dirty="0"/>
              <a:t>1. static rule-based method </a:t>
            </a:r>
          </a:p>
          <a:p>
            <a:pPr marL="0" indent="0">
              <a:buNone/>
            </a:pPr>
            <a:r>
              <a:rPr lang="en-US" altLang="zh-CN" sz="2000" dirty="0"/>
              <a:t>2. dynamic or hybrid method</a:t>
            </a:r>
          </a:p>
          <a:p>
            <a:pPr marL="0" indent="0">
              <a:buNone/>
            </a:pPr>
            <a:r>
              <a:rPr lang="en-US" altLang="zh-CN" sz="2000" dirty="0"/>
              <a:t>3. ML-based method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Limitations</a:t>
            </a:r>
          </a:p>
          <a:p>
            <a:pPr marL="0" indent="0">
              <a:buNone/>
            </a:pPr>
            <a:r>
              <a:rPr lang="en-US" sz="2000" dirty="0"/>
              <a:t>1. Analyzing obfuscation patterns and developing </a:t>
            </a:r>
            <a:r>
              <a:rPr lang="en-US" sz="2000" dirty="0" err="1"/>
              <a:t>deobfuscating</a:t>
            </a:r>
            <a:r>
              <a:rPr lang="en-US" sz="2000" dirty="0"/>
              <a:t> rules require too much manual work. The well-defined rules can become invalid on unknown patterns.</a:t>
            </a:r>
            <a:br>
              <a:rPr lang="en-US" sz="2000" dirty="0"/>
            </a:br>
            <a:r>
              <a:rPr lang="en-US" sz="2000" dirty="0"/>
              <a:t>2. Hard to provide a correct runtime environment with appropriate inputs for unknown code and attain high code coverage. And the extracted trace still contains obfuscation instructions.</a:t>
            </a:r>
          </a:p>
          <a:p>
            <a:pPr marL="0" indent="0">
              <a:buNone/>
            </a:pPr>
            <a:r>
              <a:rPr lang="en-US" sz="2000" dirty="0"/>
              <a:t>3. Hard to predict names for </a:t>
            </a:r>
            <a:r>
              <a:rPr lang="en-CA" sz="1800" dirty="0">
                <a:latin typeface="TeXGyreTermesX"/>
              </a:rPr>
              <a:t>h</a:t>
            </a:r>
            <a:r>
              <a:rPr lang="en-CA" altLang="zh-CN" sz="1800" dirty="0">
                <a:effectLst/>
                <a:latin typeface="TeXGyreTermesX"/>
              </a:rPr>
              <a:t>eavily obfuscated codes, which usually introduce many temporary or dummy functions/variables. Can not </a:t>
            </a:r>
            <a:r>
              <a:rPr lang="en-US" altLang="zh-CN" sz="2000" dirty="0"/>
              <a:t>generate the actual code.</a:t>
            </a:r>
          </a:p>
          <a:p>
            <a:pPr marL="0" indent="0">
              <a:buNone/>
            </a:pPr>
            <a:endParaRPr lang="en-CA" altLang="zh-CN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6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Obfuscation is not entirely random and has some code patterns.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C7BD8A-CEC2-BB51-FEA6-7C7D238DB1DB}"/>
              </a:ext>
            </a:extLst>
          </p:cNvPr>
          <p:cNvSpPr txBox="1"/>
          <p:nvPr/>
        </p:nvSpPr>
        <p:spPr>
          <a:xfrm>
            <a:off x="4382144" y="4529076"/>
            <a:ext cx="609858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1800" dirty="0">
                <a:effectLst/>
              </a:rPr>
              <a:t>The workflow of obfuscation tools </a:t>
            </a:r>
            <a:endParaRPr lang="en-CA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237EE7-90F0-4024-938C-F83A9C2753DF}"/>
              </a:ext>
            </a:extLst>
          </p:cNvPr>
          <p:cNvSpPr txBox="1"/>
          <p:nvPr/>
        </p:nvSpPr>
        <p:spPr>
          <a:xfrm>
            <a:off x="362857" y="4354286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endParaRPr kumimoji="1" lang="zh-CN" altLang="en-US" dirty="0" err="1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BDF0C154-7119-106A-249F-8EC205DF0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438400"/>
            <a:ext cx="7772400" cy="191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C7BD8A-CEC2-BB51-FEA6-7C7D238DB1DB}"/>
              </a:ext>
            </a:extLst>
          </p:cNvPr>
          <p:cNvSpPr txBox="1"/>
          <p:nvPr/>
        </p:nvSpPr>
        <p:spPr>
          <a:xfrm>
            <a:off x="935619" y="3105834"/>
            <a:ext cx="3125924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1800" dirty="0">
                <a:effectLst/>
              </a:rPr>
              <a:t>An example of the template for string obfuscation. </a:t>
            </a:r>
            <a:endParaRPr lang="en-CA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0E9F7C-C39F-28DE-854C-A30137333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543" y="956345"/>
            <a:ext cx="6635486" cy="520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9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/>
              <a:t>Potential of LLM in </a:t>
            </a:r>
            <a:r>
              <a:rPr lang="en-US" altLang="zh-CN" sz="2000" b="1" dirty="0" err="1"/>
              <a:t>Deobfuscation</a:t>
            </a:r>
            <a:r>
              <a:rPr lang="en-US" altLang="zh-CN" sz="2000" b="1" dirty="0"/>
              <a:t> </a:t>
            </a:r>
            <a:endParaRPr lang="en-US" sz="2000" dirty="0"/>
          </a:p>
          <a:p>
            <a:pPr marL="0" indent="0">
              <a:buNone/>
            </a:pPr>
            <a:r>
              <a:rPr lang="en-CA" altLang="zh-CN" sz="2000" dirty="0">
                <a:effectLst/>
              </a:rPr>
              <a:t>obfuscated code mainly consists of added code from templates and </a:t>
            </a:r>
            <a:r>
              <a:rPr lang="en-CA" altLang="zh-CN" sz="2000" i="1" dirty="0">
                <a:effectLst/>
              </a:rPr>
              <a:t>core code </a:t>
            </a:r>
            <a:r>
              <a:rPr lang="en-CA" altLang="zh-CN" sz="2000" dirty="0">
                <a:effectLst/>
              </a:rPr>
              <a:t>which corresponds to the</a:t>
            </a:r>
            <a:r>
              <a:rPr lang="en-CA" altLang="zh-CN" sz="2000" dirty="0">
                <a:solidFill>
                  <a:srgbClr val="FF0000"/>
                </a:solidFill>
                <a:effectLst/>
              </a:rPr>
              <a:t> </a:t>
            </a:r>
            <a:r>
              <a:rPr lang="en-CA" altLang="zh-CN" sz="2000" dirty="0">
                <a:effectLst/>
              </a:rPr>
              <a:t>original code. </a:t>
            </a:r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itchFamily="2" charset="2"/>
              <a:buChar char="l"/>
            </a:pPr>
            <a:r>
              <a:rPr lang="en-US" altLang="zh-CN" sz="2000" dirty="0"/>
              <a:t>Program analysis </a:t>
            </a:r>
          </a:p>
          <a:p>
            <a:pPr marL="0" indent="0">
              <a:buNone/>
            </a:pPr>
            <a:r>
              <a:rPr lang="en-US" altLang="zh-CN" sz="2000" dirty="0"/>
              <a:t>core code is the entry point or at certain fixed positions?  </a:t>
            </a:r>
            <a:r>
              <a:rPr lang="en-US" altLang="zh-CN" sz="2000" b="1" dirty="0"/>
              <a:t>not definitely </a:t>
            </a:r>
          </a:p>
          <a:p>
            <a:pPr>
              <a:buFont typeface="Wingdings" pitchFamily="2" charset="2"/>
              <a:buChar char="l"/>
            </a:pPr>
            <a:r>
              <a:rPr lang="en-US" altLang="zh-CN" sz="2000" dirty="0"/>
              <a:t>ML </a:t>
            </a:r>
          </a:p>
          <a:p>
            <a:pPr marL="0" indent="0">
              <a:buNone/>
            </a:pPr>
            <a:r>
              <a:rPr lang="en-US" altLang="zh-CN" sz="2000" dirty="0"/>
              <a:t>Word2vec+BLSTM distinguishing core code and added code? </a:t>
            </a:r>
          </a:p>
          <a:p>
            <a:pPr marL="0" indent="0">
              <a:buNone/>
            </a:pPr>
            <a:r>
              <a:rPr lang="en-US" altLang="zh-CN" sz="2000" b="1" dirty="0"/>
              <a:t>86% precision and difficult to extend to statement level </a:t>
            </a:r>
            <a:endParaRPr lang="en-US" altLang="zh-CN" sz="2000" dirty="0"/>
          </a:p>
          <a:p>
            <a:pPr>
              <a:buFont typeface="Wingdings" pitchFamily="2" charset="2"/>
              <a:buChar char="l"/>
            </a:pPr>
            <a:r>
              <a:rPr lang="en-US" altLang="zh-CN" sz="2000" dirty="0"/>
              <a:t>LLM</a:t>
            </a:r>
          </a:p>
          <a:p>
            <a:pPr marL="0" indent="0">
              <a:buNone/>
            </a:pPr>
            <a:r>
              <a:rPr lang="en-US" sz="2000" dirty="0"/>
              <a:t>100% precision and most of the output statements belong to the core code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2BCBEA-F324-F1FA-7BC7-8CC9E0BB6768}"/>
              </a:ext>
            </a:extLst>
          </p:cNvPr>
          <p:cNvSpPr txBox="1"/>
          <p:nvPr/>
        </p:nvSpPr>
        <p:spPr>
          <a:xfrm>
            <a:off x="686418" y="5329535"/>
            <a:ext cx="10819161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b="1" dirty="0">
                <a:effectLst/>
              </a:rPr>
              <a:t>Remark</a:t>
            </a:r>
            <a:r>
              <a:rPr lang="en-CA" altLang="zh-CN" sz="2000" dirty="0">
                <a:effectLst/>
              </a:rPr>
              <a:t>: According to the preliminary analysis results, LLMs have greater potential in JS code </a:t>
            </a:r>
            <a:r>
              <a:rPr lang="en-CA" altLang="zh-CN" sz="2000" dirty="0" err="1">
                <a:effectLst/>
              </a:rPr>
              <a:t>deobfuscation</a:t>
            </a:r>
            <a:r>
              <a:rPr lang="en-CA" altLang="zh-CN" sz="2000" dirty="0">
                <a:effectLst/>
              </a:rPr>
              <a:t> than program analysis and ML models</a:t>
            </a:r>
            <a:endParaRPr lang="en-CA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8230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/>
              <a:t>Potential of LLM in </a:t>
            </a:r>
            <a:r>
              <a:rPr lang="en-US" altLang="zh-CN" sz="2000" b="1" dirty="0" err="1"/>
              <a:t>Deobfuscation</a:t>
            </a:r>
            <a:r>
              <a:rPr lang="en-US" altLang="zh-CN" sz="2000" b="1" dirty="0"/>
              <a:t> </a:t>
            </a:r>
            <a:endParaRPr lang="en-US" sz="2000" dirty="0"/>
          </a:p>
          <a:p>
            <a:pPr marL="0" indent="0">
              <a:buNone/>
            </a:pPr>
            <a:r>
              <a:rPr lang="en-CA" altLang="zh-CN" sz="2000" dirty="0">
                <a:effectLst/>
              </a:rPr>
              <a:t>obfuscated code mainly consists of added code from templates and </a:t>
            </a:r>
            <a:r>
              <a:rPr lang="en-CA" altLang="zh-CN" sz="2000" i="1" dirty="0">
                <a:effectLst/>
              </a:rPr>
              <a:t>core code </a:t>
            </a:r>
            <a:r>
              <a:rPr lang="en-CA" altLang="zh-CN" sz="2000" dirty="0">
                <a:effectLst/>
              </a:rPr>
              <a:t>which corresponds to the</a:t>
            </a:r>
            <a:r>
              <a:rPr lang="en-CA" altLang="zh-CN" sz="2000" dirty="0">
                <a:solidFill>
                  <a:srgbClr val="FF0000"/>
                </a:solidFill>
                <a:effectLst/>
              </a:rPr>
              <a:t> </a:t>
            </a:r>
            <a:r>
              <a:rPr lang="en-CA" altLang="zh-CN" sz="2000" dirty="0">
                <a:effectLst/>
              </a:rPr>
              <a:t>original code. </a:t>
            </a:r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itchFamily="2" charset="2"/>
              <a:buChar char="l"/>
            </a:pPr>
            <a:r>
              <a:rPr lang="en-US" altLang="zh-CN" sz="2000" dirty="0"/>
              <a:t>Program analysis </a:t>
            </a:r>
          </a:p>
          <a:p>
            <a:pPr marL="0" indent="0">
              <a:buNone/>
            </a:pPr>
            <a:r>
              <a:rPr lang="en-US" altLang="zh-CN" sz="2000" dirty="0"/>
              <a:t>core code is the entry point or at certain fixed positions?  </a:t>
            </a:r>
            <a:r>
              <a:rPr lang="en-US" altLang="zh-CN" sz="2000" b="1" dirty="0"/>
              <a:t>not definitely </a:t>
            </a:r>
          </a:p>
          <a:p>
            <a:pPr>
              <a:buFont typeface="Wingdings" pitchFamily="2" charset="2"/>
              <a:buChar char="l"/>
            </a:pPr>
            <a:r>
              <a:rPr lang="en-US" altLang="zh-CN" sz="2000" dirty="0"/>
              <a:t>ML </a:t>
            </a:r>
          </a:p>
          <a:p>
            <a:pPr marL="0" indent="0">
              <a:buNone/>
            </a:pPr>
            <a:r>
              <a:rPr lang="en-US" altLang="zh-CN" sz="2000" dirty="0"/>
              <a:t>Word2vec+BLSTM distinguishing core code and added code? </a:t>
            </a:r>
          </a:p>
          <a:p>
            <a:pPr marL="0" indent="0">
              <a:buNone/>
            </a:pPr>
            <a:r>
              <a:rPr lang="en-US" altLang="zh-CN" sz="2000" b="1" dirty="0"/>
              <a:t>86% precision and difficult to extend to statement level </a:t>
            </a:r>
            <a:endParaRPr lang="en-US" altLang="zh-CN" sz="2000" dirty="0"/>
          </a:p>
          <a:p>
            <a:pPr>
              <a:buFont typeface="Wingdings" pitchFamily="2" charset="2"/>
              <a:buChar char="l"/>
            </a:pPr>
            <a:r>
              <a:rPr lang="en-US" altLang="zh-CN" sz="2000" dirty="0"/>
              <a:t>LLM</a:t>
            </a:r>
          </a:p>
          <a:p>
            <a:pPr marL="0" indent="0">
              <a:buNone/>
            </a:pPr>
            <a:r>
              <a:rPr lang="en-US" sz="2000" dirty="0"/>
              <a:t>100% precision and most of the output statements belong to the core code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2BCBEA-F324-F1FA-7BC7-8CC9E0BB6768}"/>
              </a:ext>
            </a:extLst>
          </p:cNvPr>
          <p:cNvSpPr txBox="1"/>
          <p:nvPr/>
        </p:nvSpPr>
        <p:spPr>
          <a:xfrm>
            <a:off x="686418" y="5329535"/>
            <a:ext cx="10819161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b="1" dirty="0">
                <a:effectLst/>
              </a:rPr>
              <a:t>Remark</a:t>
            </a:r>
            <a:r>
              <a:rPr lang="en-CA" altLang="zh-CN" sz="2000" dirty="0">
                <a:effectLst/>
              </a:rPr>
              <a:t>: According to the preliminary analysis results, LLMs have greater potential in JS code </a:t>
            </a:r>
            <a:r>
              <a:rPr lang="en-CA" altLang="zh-CN" sz="2000" dirty="0" err="1">
                <a:effectLst/>
              </a:rPr>
              <a:t>deobfuscation</a:t>
            </a:r>
            <a:r>
              <a:rPr lang="en-CA" altLang="zh-CN" sz="2000" dirty="0">
                <a:effectLst/>
              </a:rPr>
              <a:t> than program analysis and ML models</a:t>
            </a:r>
            <a:endParaRPr lang="en-CA" altLang="zh-CN" sz="2000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B2878C7C-C45C-239C-389B-F7BBF6441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784" y="2083414"/>
            <a:ext cx="5641215" cy="31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Method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7913C-D209-258E-90AD-72369D2A5F84}"/>
              </a:ext>
            </a:extLst>
          </p:cNvPr>
          <p:cNvSpPr txBox="1"/>
          <p:nvPr/>
        </p:nvSpPr>
        <p:spPr>
          <a:xfrm>
            <a:off x="531184" y="2088708"/>
            <a:ext cx="4842844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000" b="1" dirty="0"/>
              <a:t>Learning Stage: </a:t>
            </a:r>
          </a:p>
          <a:p>
            <a:pPr marL="0" indent="0">
              <a:buNone/>
            </a:pPr>
            <a:r>
              <a:rPr lang="en-US" altLang="zh-CN" sz="2000" dirty="0"/>
              <a:t>Conduct core code locating fine-tuning to identify the core code and ignore the code generated by obfuscation tools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b="1" dirty="0" err="1"/>
              <a:t>Deobfuscation</a:t>
            </a:r>
            <a:r>
              <a:rPr lang="en-US" altLang="zh-CN" sz="2000" b="1" dirty="0"/>
              <a:t> Stage: </a:t>
            </a:r>
          </a:p>
          <a:p>
            <a:r>
              <a:rPr lang="en-CA" altLang="zh-CN" sz="2000" dirty="0"/>
              <a:t>C</a:t>
            </a:r>
            <a:r>
              <a:rPr lang="en-CA" altLang="zh-CN" sz="2000" dirty="0">
                <a:effectLst/>
              </a:rPr>
              <a:t>ore code locating module</a:t>
            </a:r>
          </a:p>
          <a:p>
            <a:r>
              <a:rPr lang="en-CA" altLang="zh-CN" sz="2000" dirty="0"/>
              <a:t>I</a:t>
            </a:r>
            <a:r>
              <a:rPr lang="en-CA" altLang="zh-CN" sz="2000" dirty="0">
                <a:effectLst/>
              </a:rPr>
              <a:t>nitial </a:t>
            </a:r>
            <a:r>
              <a:rPr lang="en-CA" altLang="zh-CN" sz="2000" dirty="0" err="1">
                <a:effectLst/>
              </a:rPr>
              <a:t>deobfuscated</a:t>
            </a:r>
            <a:r>
              <a:rPr lang="en-CA" altLang="zh-CN" sz="2000" dirty="0">
                <a:effectLst/>
              </a:rPr>
              <a:t> code generation module</a:t>
            </a:r>
          </a:p>
          <a:p>
            <a:r>
              <a:rPr lang="en-CA" altLang="zh-CN" sz="2000" dirty="0"/>
              <a:t>C</a:t>
            </a:r>
            <a:r>
              <a:rPr lang="en-CA" altLang="zh-CN" sz="2000" dirty="0">
                <a:effectLst/>
              </a:rPr>
              <a:t>heck and regeneration module </a:t>
            </a:r>
            <a:endParaRPr lang="en-CA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AC8815BC-8857-EB6A-367C-5625BBC02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793" y="1359487"/>
            <a:ext cx="6537778" cy="41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6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7913C-D209-258E-90AD-72369D2A5F84}"/>
              </a:ext>
            </a:extLst>
          </p:cNvPr>
          <p:cNvSpPr txBox="1"/>
          <p:nvPr/>
        </p:nvSpPr>
        <p:spPr>
          <a:xfrm>
            <a:off x="686419" y="1716640"/>
            <a:ext cx="10819160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b="1" dirty="0"/>
              <a:t>Core code locating </a:t>
            </a:r>
          </a:p>
          <a:p>
            <a:r>
              <a:rPr lang="en-CA" altLang="zh-CN" sz="2000" dirty="0"/>
              <a:t>L</a:t>
            </a:r>
            <a:r>
              <a:rPr lang="en-CA" altLang="zh-CN" sz="2000" dirty="0">
                <a:effectLst/>
              </a:rPr>
              <a:t>ocates the core code with the fine-tuned LLM. </a:t>
            </a:r>
          </a:p>
          <a:p>
            <a:r>
              <a:rPr lang="en-CA" altLang="zh-CN" sz="2000" dirty="0">
                <a:effectLst/>
              </a:rPr>
              <a:t>Remove most of the code that belongs to the obfuscation template and locates and recovers the core code back to a more readable format 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292300-802E-A3D5-CC93-18720FB00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1" y="3429000"/>
            <a:ext cx="10845878" cy="23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7913C-D209-258E-90AD-72369D2A5F84}"/>
              </a:ext>
            </a:extLst>
          </p:cNvPr>
          <p:cNvSpPr txBox="1"/>
          <p:nvPr/>
        </p:nvSpPr>
        <p:spPr>
          <a:xfrm>
            <a:off x="686419" y="1716640"/>
            <a:ext cx="1081916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b="1" dirty="0"/>
              <a:t>I</a:t>
            </a:r>
            <a:r>
              <a:rPr lang="en-CA" altLang="zh-CN" sz="2000" b="1" dirty="0">
                <a:effectLst/>
              </a:rPr>
              <a:t>nitial </a:t>
            </a:r>
            <a:r>
              <a:rPr lang="en-CA" altLang="zh-CN" sz="2000" b="1" dirty="0" err="1">
                <a:effectLst/>
              </a:rPr>
              <a:t>deobfuscated</a:t>
            </a:r>
            <a:r>
              <a:rPr lang="en-CA" altLang="zh-CN" sz="2000" b="1" dirty="0">
                <a:effectLst/>
              </a:rPr>
              <a:t> code generation</a:t>
            </a:r>
          </a:p>
          <a:p>
            <a:r>
              <a:rPr lang="en-CA" altLang="zh-CN" sz="2000" dirty="0"/>
              <a:t>A</a:t>
            </a:r>
            <a:r>
              <a:rPr lang="en-CA" altLang="zh-CN" sz="2000" dirty="0">
                <a:effectLst/>
              </a:rPr>
              <a:t>sk the model to interpret the intention of the core code and generate it again</a:t>
            </a:r>
          </a:p>
          <a:p>
            <a:r>
              <a:rPr lang="en-CA" altLang="zh-CN" sz="2000" dirty="0"/>
              <a:t>The core code can help the model infer the main intention of the obfuscated code, and when generating a code to implement the intention, the model can ignore the unrelated parts, complete the missing parts, and adjust the syntax structure. 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5292300-802E-A3D5-CC93-18720FB00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1" y="3429000"/>
            <a:ext cx="10845878" cy="23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7913C-D209-258E-90AD-72369D2A5F84}"/>
              </a:ext>
            </a:extLst>
          </p:cNvPr>
          <p:cNvSpPr txBox="1"/>
          <p:nvPr/>
        </p:nvSpPr>
        <p:spPr>
          <a:xfrm>
            <a:off x="686419" y="1716640"/>
            <a:ext cx="10819160" cy="224676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b="1" dirty="0"/>
              <a:t>C</a:t>
            </a:r>
            <a:r>
              <a:rPr lang="en-CA" altLang="zh-CN" sz="2000" b="1" dirty="0">
                <a:effectLst/>
              </a:rPr>
              <a:t>heck and regeneration</a:t>
            </a:r>
            <a:endParaRPr lang="en-CA" altLang="zh-CN" sz="2000" b="1" dirty="0"/>
          </a:p>
          <a:p>
            <a:pPr marL="0" indent="0">
              <a:buNone/>
            </a:pPr>
            <a:r>
              <a:rPr lang="en-US" altLang="zh-CN" sz="2000" dirty="0"/>
              <a:t>Attempt to generate testcases with the help of LLM </a:t>
            </a:r>
          </a:p>
          <a:p>
            <a:pPr marL="0" indent="0">
              <a:buNone/>
            </a:pPr>
            <a:r>
              <a:rPr lang="en-US" altLang="zh-CN" sz="2000" dirty="0"/>
              <a:t>Run the testcases on the generated code and obfuscated code</a:t>
            </a:r>
          </a:p>
          <a:p>
            <a:r>
              <a:rPr lang="en-US" altLang="zh-CN" sz="2000" dirty="0"/>
              <a:t>If the outputs are the same, we </a:t>
            </a:r>
            <a:r>
              <a:rPr lang="en-CA" altLang="zh-CN" sz="2000" dirty="0">
                <a:effectLst/>
              </a:rPr>
              <a:t>consider the </a:t>
            </a:r>
            <a:r>
              <a:rPr lang="en-US" altLang="zh-CN" sz="2000" dirty="0"/>
              <a:t>semantics to be consistent. Otherwise, the wrong output and expected output will be added to the prompt for regeneration </a:t>
            </a:r>
          </a:p>
          <a:p>
            <a:r>
              <a:rPr lang="en-US" altLang="zh-CN" sz="2000" dirty="0"/>
              <a:t> 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4898388-4741-B95D-4A15-869EE835A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1" y="3429000"/>
            <a:ext cx="10845878" cy="23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5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2289B9-9369-AC51-9F25-1DCCA15B66A0}"/>
              </a:ext>
            </a:extLst>
          </p:cNvPr>
          <p:cNvSpPr txBox="1">
            <a:spLocks/>
          </p:cNvSpPr>
          <p:nvPr/>
        </p:nvSpPr>
        <p:spPr>
          <a:xfrm>
            <a:off x="1695450" y="2177822"/>
            <a:ext cx="8801099" cy="3370314"/>
          </a:xfrm>
          <a:prstGeom prst="rect">
            <a:avLst/>
          </a:prstGeom>
        </p:spPr>
        <p:txBody>
          <a:bodyPr/>
          <a:lstStyle>
            <a:lvl1pPr marL="233462" indent="-233462" algn="l" defTabSz="74295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275" kern="120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01067" indent="-229592" algn="l" defTabSz="74295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788" kern="120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625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 LLM</a:t>
            </a:r>
            <a:r>
              <a:rPr lang="zh-CN" altLang="en-US" sz="32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2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2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sz="3200" dirty="0">
              <a:solidFill>
                <a:schemeClr val="tx2"/>
              </a:solidFill>
              <a:latin typeface="+mj-lt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LLM-based Code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Deobfuscation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for JavaScript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 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014BE03-600D-C994-27E4-64A53B1ED9B3}"/>
              </a:ext>
            </a:extLst>
          </p:cNvPr>
          <p:cNvSpPr/>
          <p:nvPr/>
        </p:nvSpPr>
        <p:spPr>
          <a:xfrm>
            <a:off x="996951" y="2290671"/>
            <a:ext cx="641912" cy="400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904C32-E8C2-0B39-44C4-82F791657E54}"/>
              </a:ext>
            </a:extLst>
          </p:cNvPr>
          <p:cNvSpPr/>
          <p:nvPr/>
        </p:nvSpPr>
        <p:spPr>
          <a:xfrm>
            <a:off x="996951" y="2897078"/>
            <a:ext cx="641912" cy="400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181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7913C-D209-258E-90AD-72369D2A5F84}"/>
              </a:ext>
            </a:extLst>
          </p:cNvPr>
          <p:cNvSpPr txBox="1"/>
          <p:nvPr/>
        </p:nvSpPr>
        <p:spPr>
          <a:xfrm>
            <a:off x="686419" y="1716640"/>
            <a:ext cx="10819160" cy="470898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b="1" dirty="0"/>
              <a:t>C</a:t>
            </a:r>
            <a:r>
              <a:rPr lang="en-CA" altLang="zh-CN" sz="2000" b="1" dirty="0">
                <a:effectLst/>
              </a:rPr>
              <a:t>heck and regeneration</a:t>
            </a:r>
            <a:endParaRPr lang="en-CA" altLang="zh-CN" sz="2000" dirty="0"/>
          </a:p>
          <a:p>
            <a:r>
              <a:rPr lang="en-US" altLang="zh-CN" sz="2000" dirty="0"/>
              <a:t>For not executable code, given function pair 𝐹 and 𝐹′, the non-local variable set of them are 𝑉𝑆𝑒𝑡𝐹 and𝑉𝑆𝑒𝑡𝐹′, we define semantic consistency as: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where 𝐵𝐸𝐻𝐴𝑉𝐼𝑂𝑅(𝑉𝑆𝑒𝑡𝐹) means the collection of actions the function 𝐹 does on the variables. 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Steps:</a:t>
            </a:r>
          </a:p>
          <a:p>
            <a:r>
              <a:rPr lang="en-US" altLang="zh-CN" sz="2000" dirty="0"/>
              <a:t>1. Collect non-local variables 𝑉𝑆𝑒𝑡 (function parameters)</a:t>
            </a:r>
          </a:p>
          <a:p>
            <a:pPr marL="0" indent="0">
              <a:buNone/>
            </a:pPr>
            <a:r>
              <a:rPr lang="en-US" altLang="zh-CN" sz="2000" dirty="0"/>
              <a:t>2. Build CFG and extract execution paths</a:t>
            </a:r>
          </a:p>
          <a:p>
            <a:r>
              <a:rPr lang="en-US" altLang="zh-CN" sz="2000" dirty="0"/>
              <a:t>3. Collect variables that get data from current 𝑉𝑆𝑒𝑡, add these variables to 𝑉𝑆𝑒𝑡</a:t>
            </a:r>
          </a:p>
          <a:p>
            <a:pPr marL="0" indent="0">
              <a:buNone/>
            </a:pPr>
            <a:r>
              <a:rPr lang="en-US" altLang="zh-CN" sz="2000" dirty="0"/>
              <a:t>4. Record AST node type information on the paths as the representation of 𝐵𝐸𝐻𝐴𝑉𝐼𝑂𝑅.</a:t>
            </a:r>
          </a:p>
          <a:p>
            <a:r>
              <a:rPr lang="en-US" altLang="zh-CN" sz="2000" dirty="0"/>
              <a:t>e.g. While(a&gt;0),  AST node type information is: ”</a:t>
            </a:r>
            <a:r>
              <a:rPr lang="en-US" altLang="zh-CN" sz="2000" dirty="0" err="1"/>
              <a:t>WhileStatement</a:t>
            </a:r>
            <a:r>
              <a:rPr lang="en-US" altLang="zh-CN" sz="2000" dirty="0"/>
              <a:t>, test condition of </a:t>
            </a:r>
            <a:r>
              <a:rPr lang="en-US" altLang="zh-CN" sz="2000" dirty="0" err="1"/>
              <a:t>WhileStatement</a:t>
            </a:r>
            <a:r>
              <a:rPr lang="en-US" altLang="zh-CN" sz="2000" dirty="0"/>
              <a:t>” </a:t>
            </a:r>
          </a:p>
          <a:p>
            <a:r>
              <a:rPr lang="en-US" altLang="zh-CN" sz="2000" dirty="0"/>
              <a:t>5. Compare </a:t>
            </a:r>
            <a:r>
              <a:rPr lang="en-CA" altLang="zh-CN" sz="1800" dirty="0">
                <a:effectLst/>
                <a:latin typeface="NewTXMI"/>
              </a:rPr>
              <a:t>𝐵𝐸𝐻𝐴𝑉𝐼𝑂𝑅 </a:t>
            </a:r>
            <a:r>
              <a:rPr lang="en-CA" altLang="zh-CN" sz="1800" dirty="0">
                <a:effectLst/>
                <a:latin typeface="TeXGyreTermesX"/>
              </a:rPr>
              <a:t>sequences.  If two sequences are the same, take them as semantic consistent </a:t>
            </a:r>
          </a:p>
          <a:p>
            <a:endParaRPr lang="en-CA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F6EA93-D467-D33B-7E0D-BCD1F71B6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8" y="2685256"/>
            <a:ext cx="5359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7913C-D209-258E-90AD-72369D2A5F84}"/>
              </a:ext>
            </a:extLst>
          </p:cNvPr>
          <p:cNvSpPr txBox="1"/>
          <p:nvPr/>
        </p:nvSpPr>
        <p:spPr>
          <a:xfrm>
            <a:off x="686419" y="1716640"/>
            <a:ext cx="10819160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b="1" dirty="0"/>
              <a:t>An example:</a:t>
            </a:r>
            <a:endParaRPr lang="en-CA" altLang="zh-CN" sz="2000" dirty="0"/>
          </a:p>
          <a:p>
            <a:endParaRPr lang="en-CA" altLang="zh-CN" sz="2000" dirty="0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9D52C6C8-1CDC-CCD1-1E65-1F5739299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" y="2252388"/>
            <a:ext cx="2739707" cy="1309580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B2BC4DC9-B7D0-6852-5B39-DFBE01899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3" y="3957688"/>
            <a:ext cx="2763650" cy="1375307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57835EC1-E1DB-FC94-0002-9B18F08E4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50" y="2076751"/>
            <a:ext cx="3042654" cy="3576553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482D0FAA-16C2-BABE-317F-181769EDC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59" y="2070583"/>
            <a:ext cx="3042655" cy="3652470"/>
          </a:xfrm>
          <a:prstGeom prst="rect">
            <a:avLst/>
          </a:prstGeom>
        </p:spPr>
      </p:pic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27EA10BF-EE4A-5BE5-4CD0-8C28AF707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54" y="2472012"/>
            <a:ext cx="2739708" cy="870332"/>
          </a:xfrm>
          <a:prstGeom prst="rect">
            <a:avLst/>
          </a:prstGeom>
        </p:spPr>
      </p:pic>
      <p:pic>
        <p:nvPicPr>
          <p:cNvPr id="20" name="图片 19" descr="图形用户界面, 文本, 应用程序&#10;&#10;描述已自动生成">
            <a:extLst>
              <a:ext uri="{FF2B5EF4-FFF2-40B4-BE49-F238E27FC236}">
                <a16:creationId xmlns:a16="http://schemas.microsoft.com/office/drawing/2014/main" id="{8D7372D4-8D9D-46FC-6174-D88D16027D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54" y="3970475"/>
            <a:ext cx="2739708" cy="1178639"/>
          </a:xfrm>
          <a:prstGeom prst="rect">
            <a:avLst/>
          </a:prstGeom>
        </p:spPr>
      </p:pic>
      <p:pic>
        <p:nvPicPr>
          <p:cNvPr id="22" name="图片 21" descr="图片包含 徽标&#10;&#10;描述已自动生成">
            <a:extLst>
              <a:ext uri="{FF2B5EF4-FFF2-40B4-BE49-F238E27FC236}">
                <a16:creationId xmlns:a16="http://schemas.microsoft.com/office/drawing/2014/main" id="{711189E0-EF12-C3BD-019A-33EBF6879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54" y="2252640"/>
            <a:ext cx="1282353" cy="195282"/>
          </a:xfrm>
          <a:prstGeom prst="rect">
            <a:avLst/>
          </a:prstGeom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6E8E96D-E9F5-E28A-2C0F-6C9F4A4B1EB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470398" y="3561968"/>
            <a:ext cx="1" cy="731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D244171-3A4D-99A1-F4CC-86ACF977EAE9}"/>
              </a:ext>
            </a:extLst>
          </p:cNvPr>
          <p:cNvCxnSpPr>
            <a:cxnSpLocks/>
          </p:cNvCxnSpPr>
          <p:nvPr/>
        </p:nvCxnSpPr>
        <p:spPr>
          <a:xfrm flipV="1">
            <a:off x="2659098" y="2907178"/>
            <a:ext cx="456061" cy="138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9D22500-1447-1673-AFF3-026C7C65DA98}"/>
              </a:ext>
            </a:extLst>
          </p:cNvPr>
          <p:cNvCxnSpPr/>
          <p:nvPr/>
        </p:nvCxnSpPr>
        <p:spPr>
          <a:xfrm flipV="1">
            <a:off x="8880529" y="3192651"/>
            <a:ext cx="728420" cy="136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65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sz="3000" b="1" dirty="0"/>
              <a:t>Evaluation</a:t>
            </a:r>
          </a:p>
          <a:p>
            <a:pPr marL="0" indent="0">
              <a:buNone/>
            </a:pPr>
            <a:endParaRPr lang="en-US" altLang="zh-CN" sz="2200" b="1" dirty="0"/>
          </a:p>
          <a:p>
            <a:pPr marL="0" indent="0">
              <a:buNone/>
            </a:pPr>
            <a:r>
              <a:rPr lang="en-US" altLang="zh-CN" sz="2200" b="1" dirty="0"/>
              <a:t>Data Collection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D1 </a:t>
            </a:r>
            <a:r>
              <a:rPr lang="en-US" altLang="zh-CN" sz="2200" dirty="0" err="1"/>
              <a:t>javascript</a:t>
            </a:r>
            <a:r>
              <a:rPr lang="en-US" altLang="zh-CN" sz="2200" dirty="0"/>
              <a:t> code from </a:t>
            </a:r>
            <a:r>
              <a:rPr lang="en-US" altLang="zh-CN" sz="2200" dirty="0" err="1"/>
              <a:t>cdnjs</a:t>
            </a:r>
            <a:r>
              <a:rPr lang="en-US" altLang="zh-CN" sz="2200" dirty="0"/>
              <a:t> and NPM   158,002 obfuscated-original function pairs (2000 testing)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D2 </a:t>
            </a:r>
            <a:r>
              <a:rPr lang="en-US" altLang="zh-CN" sz="2200" dirty="0" err="1"/>
              <a:t>HumanEval</a:t>
            </a:r>
            <a:r>
              <a:rPr lang="en-US" altLang="zh-CN" sz="2200" dirty="0"/>
              <a:t>-X (</a:t>
            </a:r>
            <a:r>
              <a:rPr lang="en-CA" altLang="zh-CN" sz="2200" dirty="0">
                <a:effectLst/>
              </a:rPr>
              <a:t>164 </a:t>
            </a:r>
            <a:r>
              <a:rPr lang="en-CA" altLang="zh-CN" sz="2200" dirty="0" err="1">
                <a:effectLst/>
              </a:rPr>
              <a:t>javascript</a:t>
            </a:r>
            <a:r>
              <a:rPr lang="en-CA" altLang="zh-CN" sz="2200" dirty="0">
                <a:effectLst/>
              </a:rPr>
              <a:t> samples</a:t>
            </a:r>
            <a:r>
              <a:rPr lang="en-US" altLang="zh-CN" sz="2200" dirty="0"/>
              <a:t>)</a:t>
            </a:r>
          </a:p>
          <a:p>
            <a:pPr marL="0" indent="0">
              <a:buNone/>
            </a:pPr>
            <a:r>
              <a:rPr lang="en-US" altLang="zh-CN" sz="2200" dirty="0"/>
              <a:t>Obfuscate </a:t>
            </a:r>
            <a:r>
              <a:rPr lang="en-CA" altLang="zh-CN" sz="2200" dirty="0"/>
              <a:t>the</a:t>
            </a:r>
            <a:r>
              <a:rPr lang="en-US" altLang="zh-CN" sz="2200" dirty="0"/>
              <a:t> </a:t>
            </a:r>
            <a:r>
              <a:rPr lang="en-CA" altLang="zh-CN" sz="2200" dirty="0"/>
              <a:t>code with different settings</a:t>
            </a:r>
            <a:endParaRPr lang="en-US" altLang="zh-CN" sz="2200" dirty="0"/>
          </a:p>
          <a:p>
            <a:pPr marL="0" indent="0">
              <a:buNone/>
            </a:pPr>
            <a:endParaRPr lang="en-US" altLang="zh-CN" sz="2200" dirty="0"/>
          </a:p>
          <a:p>
            <a:pPr marL="0" indent="0">
              <a:buNone/>
            </a:pPr>
            <a:r>
              <a:rPr lang="en-US" altLang="zh-CN" sz="2200" b="1" dirty="0"/>
              <a:t>Metrics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text and structure similarity</a:t>
            </a:r>
          </a:p>
          <a:p>
            <a:pPr marL="0" indent="0">
              <a:buNone/>
            </a:pPr>
            <a:r>
              <a:rPr lang="en-US" altLang="zh-CN" sz="2200" dirty="0"/>
              <a:t>Text Edit Distance (TED), BLEU, CFG Edit Distance (GED)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semantic similarity </a:t>
            </a:r>
          </a:p>
          <a:p>
            <a:pPr marL="0" indent="0">
              <a:buNone/>
            </a:pPr>
            <a:r>
              <a:rPr lang="en-US" altLang="zh-CN" sz="2200" dirty="0"/>
              <a:t>Vector Similarity (cos, word2vec embedding)</a:t>
            </a:r>
          </a:p>
          <a:p>
            <a:pPr marL="0" indent="0">
              <a:buNone/>
            </a:pPr>
            <a:r>
              <a:rPr lang="en-US" altLang="zh-CN" sz="2200" dirty="0"/>
              <a:t>Input/Output equivalence (I/O)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4842E8DF-4CFF-6248-A85A-F05E7E5F6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27" y="3300179"/>
            <a:ext cx="4509893" cy="26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0819161" cy="4640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Evaluation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Complexity of obfuscated code 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b="1" dirty="0"/>
              <a:t>Model </a:t>
            </a:r>
            <a:r>
              <a:rPr lang="en-US" altLang="zh-CN" sz="2000" dirty="0"/>
              <a:t>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err="1"/>
              <a:t>CodeLlama</a:t>
            </a:r>
            <a:r>
              <a:rPr lang="en-US" altLang="zh-CN" sz="2000" dirty="0"/>
              <a:t> 7B Instruct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err="1"/>
              <a:t>longlora</a:t>
            </a:r>
            <a:r>
              <a:rPr lang="en-US" altLang="zh-CN" sz="20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2 A100 80G GPUs 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19187015-3481-688E-6AFA-AFE603CC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23" y="2434770"/>
            <a:ext cx="5075752" cy="13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8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0819161" cy="4640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Evaluation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Effectiveness on the testing data against different obfuscation levels 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0ED5F7B9-A2C7-329D-3D91-E59B8812A5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6"/>
          <a:stretch/>
        </p:blipFill>
        <p:spPr>
          <a:xfrm>
            <a:off x="3259800" y="2754999"/>
            <a:ext cx="5672397" cy="13923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F1C5975-D12B-6D90-73FD-29C69C081C1E}"/>
              </a:ext>
            </a:extLst>
          </p:cNvPr>
          <p:cNvSpPr txBox="1"/>
          <p:nvPr/>
        </p:nvSpPr>
        <p:spPr>
          <a:xfrm>
            <a:off x="686419" y="5074588"/>
            <a:ext cx="10193564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dirty="0"/>
              <a:t>Can handle both low- and high-level obfuscated code. The </a:t>
            </a:r>
            <a:r>
              <a:rPr lang="en-CA" altLang="zh-CN" sz="2000" dirty="0" err="1"/>
              <a:t>deobfuscated</a:t>
            </a:r>
            <a:r>
              <a:rPr lang="en-CA" altLang="zh-CN" sz="2000" dirty="0"/>
              <a:t> code can achieve high text, structure, and semantic similarity compared with original code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2ED029-FF79-A408-CA99-2278594B9A2B}"/>
              </a:ext>
            </a:extLst>
          </p:cNvPr>
          <p:cNvSpPr txBox="1"/>
          <p:nvPr/>
        </p:nvSpPr>
        <p:spPr>
          <a:xfrm>
            <a:off x="3827237" y="4147323"/>
            <a:ext cx="60960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1800" dirty="0"/>
              <a:t>Performance on 2000 samples from D1 and D2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11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0819161" cy="4640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Evaluation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Comparison with existing </a:t>
            </a:r>
            <a:r>
              <a:rPr lang="en-US" altLang="zh-CN" sz="2000" b="1" dirty="0" err="1"/>
              <a:t>deobfuscation</a:t>
            </a:r>
            <a:r>
              <a:rPr lang="en-US" altLang="zh-CN" sz="2000" b="1" dirty="0"/>
              <a:t> tools 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3E59E648-2E9F-D00A-A9BD-45BCA11436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9"/>
          <a:stretch/>
        </p:blipFill>
        <p:spPr>
          <a:xfrm>
            <a:off x="5225142" y="2689692"/>
            <a:ext cx="6538685" cy="23984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F1C5975-D12B-6D90-73FD-29C69C081C1E}"/>
              </a:ext>
            </a:extLst>
          </p:cNvPr>
          <p:cNvSpPr txBox="1"/>
          <p:nvPr/>
        </p:nvSpPr>
        <p:spPr>
          <a:xfrm>
            <a:off x="686418" y="2689692"/>
            <a:ext cx="4402035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000" dirty="0"/>
              <a:t>Obfuscation tools: </a:t>
            </a:r>
          </a:p>
          <a:p>
            <a:r>
              <a:rPr lang="en-CA" altLang="zh-CN" sz="2000" dirty="0" err="1"/>
              <a:t>Javascript</a:t>
            </a:r>
            <a:r>
              <a:rPr lang="en-CA" altLang="zh-CN" sz="2000" dirty="0"/>
              <a:t>-obfuscator(JO)</a:t>
            </a:r>
          </a:p>
          <a:p>
            <a:r>
              <a:rPr lang="en-CA" altLang="zh-CN" sz="2000" dirty="0" err="1"/>
              <a:t>Jshaman</a:t>
            </a:r>
            <a:endParaRPr lang="en-CA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000" dirty="0" err="1"/>
              <a:t>Deobfuscation</a:t>
            </a:r>
            <a:r>
              <a:rPr lang="en-CA" altLang="zh-CN" sz="2000" dirty="0"/>
              <a:t> tools:</a:t>
            </a:r>
          </a:p>
          <a:p>
            <a:r>
              <a:rPr lang="en-CA" altLang="zh-CN" sz="2000" dirty="0" err="1"/>
              <a:t>Js_deobfs</a:t>
            </a:r>
            <a:r>
              <a:rPr lang="en-CA" altLang="zh-CN" sz="2000" dirty="0"/>
              <a:t>, Synchrony, </a:t>
            </a:r>
            <a:r>
              <a:rPr lang="en-CA" altLang="zh-CN" sz="2000" dirty="0" err="1"/>
              <a:t>Webcrack</a:t>
            </a:r>
            <a:endParaRPr lang="en-CA" altLang="zh-CN" sz="2000" dirty="0"/>
          </a:p>
          <a:p>
            <a:endParaRPr lang="en-CA" altLang="zh-CN" sz="2000" dirty="0"/>
          </a:p>
          <a:p>
            <a:r>
              <a:rPr lang="en-CA" altLang="zh-CN" sz="2000" dirty="0"/>
              <a:t>Can recover more text and structure information compared to existing static </a:t>
            </a:r>
            <a:r>
              <a:rPr lang="en-CA" altLang="zh-CN" sz="2000" dirty="0" err="1"/>
              <a:t>deobfuscation</a:t>
            </a:r>
            <a:r>
              <a:rPr lang="en-CA" altLang="zh-CN" sz="2000" dirty="0"/>
              <a:t> tools. </a:t>
            </a:r>
          </a:p>
          <a:p>
            <a:endParaRPr lang="en-CA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AE349C-B09C-2C21-277D-7467FF6CDFF0}"/>
              </a:ext>
            </a:extLst>
          </p:cNvPr>
          <p:cNvSpPr txBox="1"/>
          <p:nvPr/>
        </p:nvSpPr>
        <p:spPr>
          <a:xfrm>
            <a:off x="5346700" y="5043269"/>
            <a:ext cx="6714671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1800" dirty="0">
                <a:effectLst/>
              </a:rPr>
              <a:t>Performance against another obfuscation tool and comparison with other </a:t>
            </a:r>
            <a:r>
              <a:rPr lang="en-CA" altLang="zh-CN" sz="1800" dirty="0" err="1">
                <a:effectLst/>
              </a:rPr>
              <a:t>deobfuscation</a:t>
            </a:r>
            <a:r>
              <a:rPr lang="en-CA" altLang="zh-CN" sz="1800" dirty="0">
                <a:effectLst/>
              </a:rPr>
              <a:t> tools on D2-high. </a:t>
            </a:r>
            <a:endParaRPr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154345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0819161" cy="4640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Evaluation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Performance of the proposed modules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12" name="图片 11" descr="表格&#10;&#10;描述已自动生成">
            <a:extLst>
              <a:ext uri="{FF2B5EF4-FFF2-40B4-BE49-F238E27FC236}">
                <a16:creationId xmlns:a16="http://schemas.microsoft.com/office/drawing/2014/main" id="{AEC80C55-9099-8D07-0766-332D32EFB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5"/>
          <a:stretch/>
        </p:blipFill>
        <p:spPr>
          <a:xfrm>
            <a:off x="3275465" y="2568647"/>
            <a:ext cx="5641069" cy="172070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F1C5975-D12B-6D90-73FD-29C69C081C1E}"/>
              </a:ext>
            </a:extLst>
          </p:cNvPr>
          <p:cNvSpPr txBox="1"/>
          <p:nvPr/>
        </p:nvSpPr>
        <p:spPr>
          <a:xfrm>
            <a:off x="933902" y="4673937"/>
            <a:ext cx="10324192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2000" dirty="0"/>
              <a:t>Initial code generation and check and regeneration modules improve the </a:t>
            </a:r>
            <a:r>
              <a:rPr lang="en-CA" altLang="zh-CN" sz="2000" dirty="0">
                <a:effectLst/>
              </a:rPr>
              <a:t>metrics by 1.5% to 3.6% for D1 and 1.4% to 17.1% for D2, </a:t>
            </a:r>
            <a:r>
              <a:rPr lang="en-CA" altLang="zh-CN" sz="2000" dirty="0"/>
              <a:t>the I/O is improved by  17% </a:t>
            </a:r>
          </a:p>
          <a:p>
            <a:endParaRPr lang="en-CA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675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LLM-based Code </a:t>
            </a:r>
            <a:r>
              <a:rPr lang="en-US" altLang="zh-CN" sz="3600" dirty="0" err="1">
                <a:solidFill>
                  <a:schemeClr val="tx2"/>
                </a:solidFill>
                <a:latin typeface="+mj-lt"/>
              </a:rPr>
              <a:t>Deobfuscation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 for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403184"/>
            <a:ext cx="10819161" cy="3850987"/>
          </a:xfrm>
        </p:spPr>
        <p:txBody>
          <a:bodyPr>
            <a:normAutofit/>
          </a:bodyPr>
          <a:lstStyle/>
          <a:p>
            <a:r>
              <a:rPr lang="en-US" sz="2400" b="1" dirty="0"/>
              <a:t>Conclusion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1. Propose a new JS code </a:t>
            </a:r>
            <a:r>
              <a:rPr lang="en-US" sz="2000" dirty="0" err="1"/>
              <a:t>deobfuscation</a:t>
            </a:r>
            <a:r>
              <a:rPr lang="en-US" sz="2000" dirty="0"/>
              <a:t> approach based on </a:t>
            </a:r>
            <a:r>
              <a:rPr lang="en-US" altLang="zh-CN" sz="2000" dirty="0"/>
              <a:t>fine-tuned </a:t>
            </a:r>
            <a:r>
              <a:rPr lang="en-US" sz="2000" dirty="0"/>
              <a:t>LLM.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2. Design a method to check semantic consistency between the obfuscated code and </a:t>
            </a:r>
            <a:r>
              <a:rPr lang="en-US" sz="2000" dirty="0" err="1"/>
              <a:t>deobfuscated</a:t>
            </a:r>
            <a:r>
              <a:rPr lang="en-US" sz="2000" dirty="0"/>
              <a:t> code by comparing their runtime outputs and static behavioral information.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3. Investigate the ability of LLMs on code </a:t>
            </a:r>
            <a:r>
              <a:rPr lang="en-US" sz="2000" dirty="0" err="1"/>
              <a:t>deobfuscation</a:t>
            </a:r>
            <a:r>
              <a:rPr lang="en-US" sz="2000" dirty="0"/>
              <a:t> tasks. The proposed approach can help handle the obfuscation challenge in malware analysis and Third-party libraries analysis.</a:t>
            </a:r>
          </a:p>
        </p:txBody>
      </p:sp>
    </p:spTree>
    <p:extLst>
      <p:ext uri="{BB962C8B-B14F-4D97-AF65-F5344CB8AC3E}">
        <p14:creationId xmlns:p14="http://schemas.microsoft.com/office/powerpoint/2010/main" val="344356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D911-49DF-2F7A-49CC-715230630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665" y="4990331"/>
            <a:ext cx="5142335" cy="1168489"/>
          </a:xfrm>
        </p:spPr>
        <p:txBody>
          <a:bodyPr/>
          <a:lstStyle/>
          <a:p>
            <a:r>
              <a:rPr lang="en-US" altLang="zh-CN" b="1"/>
              <a:t>Thanks!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857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0819161" cy="4127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Reverse</a:t>
            </a:r>
            <a:r>
              <a:rPr lang="zh-CN" altLang="en-US" sz="2000" dirty="0"/>
              <a:t> </a:t>
            </a:r>
            <a:r>
              <a:rPr lang="en-US" altLang="zh-CN" sz="2000" dirty="0"/>
              <a:t>engineering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challenging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Hard to revert machine</a:t>
            </a:r>
            <a:r>
              <a:rPr lang="zh-CN" altLang="en-US" sz="2000" dirty="0"/>
              <a:t> </a:t>
            </a:r>
            <a:r>
              <a:rPr lang="en-CA" altLang="zh-CN" sz="2000" dirty="0"/>
              <a:t>code to source code</a:t>
            </a:r>
            <a:endParaRPr lang="en-US" altLang="zh-CN" sz="2000" dirty="0"/>
          </a:p>
          <a:p>
            <a:r>
              <a:rPr lang="en-US" altLang="zh-CN" sz="2000" dirty="0"/>
              <a:t>Code obfuscation</a:t>
            </a:r>
          </a:p>
          <a:p>
            <a:r>
              <a:rPr lang="en-US" altLang="zh-CN" sz="2000" dirty="0"/>
              <a:t>Code packing and encryption</a:t>
            </a:r>
          </a:p>
          <a:p>
            <a:r>
              <a:rPr lang="en-US" altLang="zh-CN" sz="2000" dirty="0"/>
              <a:t>Dynamic code generation</a:t>
            </a:r>
          </a:p>
          <a:p>
            <a:r>
              <a:rPr lang="en-US" altLang="zh-CN" sz="2000" dirty="0"/>
              <a:t>Anti-debugging techniques</a:t>
            </a:r>
          </a:p>
          <a:p>
            <a:r>
              <a:rPr lang="en-US" altLang="zh-CN" sz="2000" dirty="0"/>
              <a:t>Hardware-based protections</a:t>
            </a:r>
          </a:p>
          <a:p>
            <a:r>
              <a:rPr lang="en-US" altLang="zh-CN" sz="20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656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0819161" cy="41272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F68649-9897-0E91-9080-A35B07658484}"/>
              </a:ext>
            </a:extLst>
          </p:cNvPr>
          <p:cNvSpPr txBox="1"/>
          <p:nvPr/>
        </p:nvSpPr>
        <p:spPr>
          <a:xfrm>
            <a:off x="686419" y="6009340"/>
            <a:ext cx="11137281" cy="2769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CA" altLang="zh-CN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Dramko</a:t>
            </a: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Luke, Jeremy </a:t>
            </a:r>
            <a:r>
              <a:rPr lang="en-CA" altLang="zh-CN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Lacomis</a:t>
            </a: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Edward J. Schwartz, Bogdan </a:t>
            </a:r>
            <a:r>
              <a:rPr lang="en-CA" altLang="zh-CN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Vasilescu</a:t>
            </a: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and Claire Le </a:t>
            </a:r>
            <a:r>
              <a:rPr lang="en-CA" altLang="zh-CN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Goues</a:t>
            </a: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 "A Taxonomy of C </a:t>
            </a:r>
            <a:r>
              <a:rPr lang="en-CA" altLang="zh-CN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Decompiler</a:t>
            </a: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Fidelity Issues." </a:t>
            </a:r>
            <a:r>
              <a:rPr lang="en-CA" altLang="zh-CN" sz="1200" dirty="0">
                <a:effectLst/>
              </a:rPr>
              <a:t>(</a:t>
            </a:r>
            <a:r>
              <a:rPr lang="en-CA" altLang="zh-CN" sz="1200" dirty="0" err="1">
                <a:effectLst/>
              </a:rPr>
              <a:t>usenix</a:t>
            </a:r>
            <a:r>
              <a:rPr lang="en-CA" altLang="zh-CN" sz="1200" dirty="0">
                <a:effectLst/>
              </a:rPr>
              <a:t> security 2024)</a:t>
            </a:r>
            <a:r>
              <a:rPr lang="en-US" altLang="zh-CN" sz="1200" dirty="0"/>
              <a:t> </a:t>
            </a:r>
          </a:p>
        </p:txBody>
      </p:sp>
      <p:pic>
        <p:nvPicPr>
          <p:cNvPr id="4" name="图片 3" descr="日程表&#10;&#10;描述已自动生成">
            <a:extLst>
              <a:ext uri="{FF2B5EF4-FFF2-40B4-BE49-F238E27FC236}">
                <a16:creationId xmlns:a16="http://schemas.microsoft.com/office/drawing/2014/main" id="{9424AF7E-99BF-0935-A36F-30677AD2F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27"/>
          <a:stretch/>
        </p:blipFill>
        <p:spPr>
          <a:xfrm>
            <a:off x="98907" y="1419324"/>
            <a:ext cx="6355695" cy="4257002"/>
          </a:xfrm>
          <a:prstGeom prst="rect">
            <a:avLst/>
          </a:prstGeom>
        </p:spPr>
      </p:pic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31A42AF6-1D09-0627-BAC2-A97DDBDA2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56"/>
          <a:stretch/>
        </p:blipFill>
        <p:spPr>
          <a:xfrm>
            <a:off x="5836305" y="1625884"/>
            <a:ext cx="6355695" cy="25336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7B68EE-9498-E098-1CFA-5CA8ACC08D89}"/>
              </a:ext>
            </a:extLst>
          </p:cNvPr>
          <p:cNvSpPr txBox="1"/>
          <p:nvPr/>
        </p:nvSpPr>
        <p:spPr>
          <a:xfrm>
            <a:off x="5938097" y="4368645"/>
            <a:ext cx="6100762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dirty="0"/>
              <a:t>Correctness issues: semantic difference between the decompiled code and the corresponding original code</a:t>
            </a:r>
          </a:p>
          <a:p>
            <a:endParaRPr lang="en-CA" altLang="zh-CN" dirty="0"/>
          </a:p>
          <a:p>
            <a:r>
              <a:rPr lang="en-CA" altLang="zh-CN" dirty="0"/>
              <a:t>Readability issues: semantically equivalent but is communicated using different language features that are difficult to interpret.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6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pic>
        <p:nvPicPr>
          <p:cNvPr id="7" name="内容占位符 6" descr="图形用户界面, 应用程序&#10;&#10;描述已自动生成">
            <a:extLst>
              <a:ext uri="{FF2B5EF4-FFF2-40B4-BE49-F238E27FC236}">
                <a16:creationId xmlns:a16="http://schemas.microsoft.com/office/drawing/2014/main" id="{4DC04513-F984-B212-A54A-001347534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1335256"/>
            <a:ext cx="3587750" cy="156648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F68649-9897-0E91-9080-A35B07658484}"/>
              </a:ext>
            </a:extLst>
          </p:cNvPr>
          <p:cNvSpPr txBox="1"/>
          <p:nvPr/>
        </p:nvSpPr>
        <p:spPr>
          <a:xfrm>
            <a:off x="686419" y="5831637"/>
            <a:ext cx="10503356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CA" altLang="zh-CN" sz="1200" dirty="0">
                <a:effectLst/>
                <a:hlinkClick r:id="rId4"/>
              </a:rPr>
              <a:t>https://obfuscator.io/</a:t>
            </a:r>
            <a:endParaRPr lang="en-CA" altLang="zh-CN" sz="1200" dirty="0">
              <a:effectLst/>
            </a:endParaRPr>
          </a:p>
          <a:p>
            <a:pPr marL="0" indent="0" algn="just">
              <a:buNone/>
            </a:pPr>
            <a:r>
              <a:rPr lang="en-US" altLang="zh-CN" sz="1200" dirty="0">
                <a:hlinkClick r:id="rId5"/>
              </a:rPr>
              <a:t>https://deobfuscate.io/</a:t>
            </a:r>
            <a:r>
              <a:rPr lang="en-US" altLang="zh-CN" sz="1200" dirty="0"/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7B68EE-9498-E098-1CFA-5CA8ACC08D89}"/>
              </a:ext>
            </a:extLst>
          </p:cNvPr>
          <p:cNvSpPr txBox="1"/>
          <p:nvPr/>
        </p:nvSpPr>
        <p:spPr>
          <a:xfrm>
            <a:off x="2915073" y="2890364"/>
            <a:ext cx="168190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dirty="0"/>
              <a:t>Original code </a:t>
            </a:r>
            <a:endParaRPr lang="zh-CN" altLang="en-US" dirty="0"/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2D15B943-2108-D5AE-FFC4-D778B02F1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3598304"/>
            <a:ext cx="7406317" cy="13225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910064-EDDD-F833-CAAD-6EBCF5903086}"/>
              </a:ext>
            </a:extLst>
          </p:cNvPr>
          <p:cNvSpPr txBox="1"/>
          <p:nvPr/>
        </p:nvSpPr>
        <p:spPr>
          <a:xfrm>
            <a:off x="2826963" y="4939520"/>
            <a:ext cx="205718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dirty="0"/>
              <a:t>Obfuscated code </a:t>
            </a:r>
            <a:endParaRPr lang="zh-CN" altLang="en-US" dirty="0"/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90A1D200-AC91-5F24-8ADA-D998D5621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791" y="1017683"/>
            <a:ext cx="4270809" cy="39746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2B87664-93A3-85FB-2547-B4EEC0861DD8}"/>
              </a:ext>
            </a:extLst>
          </p:cNvPr>
          <p:cNvSpPr txBox="1"/>
          <p:nvPr/>
        </p:nvSpPr>
        <p:spPr>
          <a:xfrm>
            <a:off x="9132586" y="5053679"/>
            <a:ext cx="205718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dirty="0" err="1"/>
              <a:t>Deobfuscated</a:t>
            </a:r>
            <a:r>
              <a:rPr lang="en-CA" altLang="zh-CN" dirty="0"/>
              <a:t> code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17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802084"/>
            <a:ext cx="10819161" cy="41272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err="1"/>
              <a:t>Decompilation</a:t>
            </a:r>
            <a:r>
              <a:rPr lang="en-US" altLang="zh-CN" sz="2000" dirty="0"/>
              <a:t> </a:t>
            </a:r>
          </a:p>
          <a:p>
            <a:pPr marL="0" indent="0">
              <a:buNone/>
            </a:pPr>
            <a:r>
              <a:rPr lang="en-US" altLang="zh-CN" sz="2000" dirty="0"/>
              <a:t>LLM4Decompile, </a:t>
            </a:r>
            <a:r>
              <a:rPr lang="en-CA" altLang="zh-CN" sz="2000" dirty="0"/>
              <a:t>Nova+, MLM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err="1"/>
              <a:t>Decompiler</a:t>
            </a:r>
            <a:r>
              <a:rPr lang="en-US" altLang="zh-CN" sz="2000" dirty="0"/>
              <a:t> output optimization</a:t>
            </a:r>
          </a:p>
          <a:p>
            <a:pPr marL="0" indent="0">
              <a:buNone/>
            </a:pPr>
            <a:r>
              <a:rPr lang="en-US" altLang="zh-CN" sz="2000" dirty="0"/>
              <a:t>Renaming, annotating, structure simplification …</a:t>
            </a:r>
          </a:p>
          <a:p>
            <a:pPr marL="0" indent="0">
              <a:buNone/>
            </a:pPr>
            <a:r>
              <a:rPr lang="en-US" altLang="zh-CN" sz="2000" dirty="0"/>
              <a:t>G-3PO, </a:t>
            </a:r>
            <a:r>
              <a:rPr lang="en-US" altLang="zh-CN" sz="2000" dirty="0" err="1"/>
              <a:t>ReverserAI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DeGPT</a:t>
            </a:r>
            <a:r>
              <a:rPr lang="en-US" altLang="zh-CN" sz="2000" dirty="0"/>
              <a:t> (NDSS 24)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err="1"/>
              <a:t>Deobfuscation</a:t>
            </a: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2000" dirty="0"/>
              <a:t>https://</a:t>
            </a:r>
            <a:r>
              <a:rPr lang="en-US" altLang="zh-CN" sz="2000" dirty="0" err="1"/>
              <a:t>www.josherich.me</a:t>
            </a:r>
            <a:r>
              <a:rPr lang="en-US" altLang="zh-CN" sz="2000" dirty="0"/>
              <a:t>/</a:t>
            </a:r>
            <a:r>
              <a:rPr lang="en-US" altLang="zh-CN" sz="2000" dirty="0" err="1"/>
              <a:t>llm</a:t>
            </a:r>
            <a:r>
              <a:rPr lang="en-US" altLang="zh-CN" sz="2000" dirty="0"/>
              <a:t>/real-world-</a:t>
            </a:r>
            <a:r>
              <a:rPr lang="en-US" altLang="zh-CN" sz="2000" dirty="0" err="1"/>
              <a:t>llm</a:t>
            </a:r>
            <a:r>
              <a:rPr lang="en-US" altLang="zh-CN" sz="2000" dirty="0"/>
              <a:t>-obfuscate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2000" dirty="0" err="1"/>
              <a:t>JSNice</a:t>
            </a:r>
            <a:endParaRPr lang="en-US" altLang="zh-CN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616B0D-1F01-B701-9D97-BAA6E3EC2ED8}"/>
              </a:ext>
            </a:extLst>
          </p:cNvPr>
          <p:cNvSpPr txBox="1"/>
          <p:nvPr/>
        </p:nvSpPr>
        <p:spPr>
          <a:xfrm>
            <a:off x="686419" y="4954013"/>
            <a:ext cx="11137281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CA" altLang="zh-CN" sz="1200" dirty="0"/>
              <a:t>https://</a:t>
            </a:r>
            <a:r>
              <a:rPr lang="en-CA" altLang="zh-CN" sz="1200" dirty="0" err="1"/>
              <a:t>github.com</a:t>
            </a:r>
            <a:r>
              <a:rPr lang="en-CA" altLang="zh-CN" sz="1200" dirty="0"/>
              <a:t>/albertan017/LLM4Decompile</a:t>
            </a:r>
          </a:p>
          <a:p>
            <a:pPr marL="0" indent="0" algn="just">
              <a:buNone/>
            </a:pPr>
            <a:r>
              <a:rPr lang="en-CA" altLang="zh-CN" sz="1200" dirty="0"/>
              <a:t>Nan Jiang, </a:t>
            </a:r>
            <a:r>
              <a:rPr lang="en-CA" altLang="zh-CN" sz="1200" dirty="0" err="1"/>
              <a:t>Chengxiao</a:t>
            </a:r>
            <a:r>
              <a:rPr lang="en-CA" altLang="zh-CN" sz="1200" dirty="0"/>
              <a:t> Wang, Kevin Liu, </a:t>
            </a:r>
            <a:r>
              <a:rPr lang="en-CA" altLang="zh-CN" sz="1200" dirty="0" err="1"/>
              <a:t>Xiangzhe</a:t>
            </a:r>
            <a:r>
              <a:rPr lang="en-CA" altLang="zh-CN" sz="1200" dirty="0"/>
              <a:t> Xu, Lin Tan, and </a:t>
            </a:r>
            <a:r>
              <a:rPr lang="en-CA" altLang="zh-CN" sz="1200" dirty="0" err="1"/>
              <a:t>Xiangyu</a:t>
            </a:r>
            <a:r>
              <a:rPr lang="en-CA" altLang="zh-CN" sz="1200" dirty="0"/>
              <a:t> Zhang. 2023. Nova+: Generative language models for binaries. </a:t>
            </a:r>
            <a:r>
              <a:rPr lang="en-CA" altLang="zh-CN" sz="1200" dirty="0" err="1"/>
              <a:t>CoRR</a:t>
            </a:r>
            <a:r>
              <a:rPr lang="en-CA" altLang="zh-CN" sz="1200" dirty="0"/>
              <a:t>, abs/2311.13721</a:t>
            </a:r>
          </a:p>
          <a:p>
            <a:pPr marL="0" indent="0" algn="just">
              <a:buNone/>
            </a:pPr>
            <a:r>
              <a:rPr lang="en-US" altLang="zh-CN" sz="1200" dirty="0"/>
              <a:t>https://</a:t>
            </a:r>
            <a:r>
              <a:rPr lang="en-US" altLang="zh-CN" sz="1200" dirty="0" err="1"/>
              <a:t>mlm.lingyiwanwu.com</a:t>
            </a:r>
            <a:r>
              <a:rPr lang="en-US" altLang="zh-CN" sz="1200" dirty="0"/>
              <a:t>/</a:t>
            </a:r>
          </a:p>
          <a:p>
            <a:pPr marL="0" indent="0" algn="just">
              <a:buNone/>
            </a:pPr>
            <a:r>
              <a:rPr lang="en-US" altLang="zh-CN" sz="1200" dirty="0">
                <a:ea typeface="+mj-ea"/>
              </a:rPr>
              <a:t>https://</a:t>
            </a:r>
            <a:r>
              <a:rPr lang="en-US" altLang="zh-CN" sz="1200" dirty="0" err="1">
                <a:ea typeface="+mj-ea"/>
              </a:rPr>
              <a:t>github.com</a:t>
            </a:r>
            <a:r>
              <a:rPr lang="en-US" altLang="zh-CN" sz="1200" dirty="0">
                <a:ea typeface="+mj-ea"/>
              </a:rPr>
              <a:t>/tenable/</a:t>
            </a:r>
            <a:r>
              <a:rPr lang="en-US" altLang="zh-CN" sz="1200" dirty="0" err="1">
                <a:ea typeface="+mj-ea"/>
              </a:rPr>
              <a:t>ghidra_tools</a:t>
            </a:r>
            <a:r>
              <a:rPr lang="en-US" altLang="zh-CN" sz="1200" dirty="0">
                <a:ea typeface="+mj-ea"/>
              </a:rPr>
              <a:t>/tree/main/g3po</a:t>
            </a:r>
            <a:endParaRPr lang="en-CA" altLang="zh-CN" sz="1200" dirty="0">
              <a:ea typeface="+mj-ea"/>
            </a:endParaRPr>
          </a:p>
          <a:p>
            <a:pPr marL="0" indent="0" algn="just">
              <a:buNone/>
            </a:pPr>
            <a:r>
              <a:rPr lang="en-US" altLang="zh-CN" sz="1200" dirty="0">
                <a:ea typeface="+mj-ea"/>
              </a:rPr>
              <a:t>https://</a:t>
            </a:r>
            <a:r>
              <a:rPr lang="en-US" altLang="zh-CN" sz="1200" dirty="0" err="1">
                <a:ea typeface="+mj-ea"/>
              </a:rPr>
              <a:t>github.com</a:t>
            </a:r>
            <a:r>
              <a:rPr lang="en-US" altLang="zh-CN" sz="1200" dirty="0">
                <a:ea typeface="+mj-ea"/>
              </a:rPr>
              <a:t>/</a:t>
            </a:r>
            <a:r>
              <a:rPr lang="en-US" altLang="zh-CN" sz="1200" dirty="0" err="1">
                <a:ea typeface="+mj-ea"/>
              </a:rPr>
              <a:t>mrphrazer</a:t>
            </a:r>
            <a:r>
              <a:rPr lang="en-US" altLang="zh-CN" sz="1200" dirty="0">
                <a:ea typeface="+mj-ea"/>
              </a:rPr>
              <a:t>/</a:t>
            </a:r>
            <a:r>
              <a:rPr lang="en-US" altLang="zh-CN" sz="1200" dirty="0" err="1">
                <a:ea typeface="+mj-ea"/>
              </a:rPr>
              <a:t>reverser_ai</a:t>
            </a:r>
            <a:endParaRPr lang="en-CA" altLang="zh-CN" sz="1200" dirty="0">
              <a:ea typeface="+mj-ea"/>
            </a:endParaRPr>
          </a:p>
          <a:p>
            <a:pPr marL="0" indent="0" algn="just">
              <a:buNone/>
            </a:pP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ea typeface="+mj-ea"/>
              </a:rPr>
              <a:t>Hu, Peiwei, </a:t>
            </a:r>
            <a:r>
              <a:rPr lang="en-CA" altLang="zh-CN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ea typeface="+mj-ea"/>
              </a:rPr>
              <a:t>Ruigang</a:t>
            </a: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ea typeface="+mj-ea"/>
              </a:rPr>
              <a:t> Liang, and Kai Chen. "</a:t>
            </a:r>
            <a:r>
              <a:rPr lang="en-CA" altLang="zh-CN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ea typeface="+mj-ea"/>
              </a:rPr>
              <a:t>DeGPT</a:t>
            </a: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ea typeface="+mj-ea"/>
              </a:rPr>
              <a:t>: Optimizing </a:t>
            </a:r>
            <a:r>
              <a:rPr lang="en-CA" altLang="zh-CN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ea typeface="+mj-ea"/>
              </a:rPr>
              <a:t>Decompiler</a:t>
            </a: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ea typeface="+mj-ea"/>
              </a:rPr>
              <a:t> Output with LLM." </a:t>
            </a:r>
            <a:r>
              <a:rPr lang="en-CA" altLang="zh-CN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ea typeface="+mj-ea"/>
              </a:rPr>
              <a:t>NDSS (2024).</a:t>
            </a:r>
            <a:r>
              <a:rPr lang="en-CA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ea typeface="+mj-ea"/>
              </a:rPr>
              <a:t> vol. 267622140. 2024.</a:t>
            </a:r>
          </a:p>
          <a:p>
            <a:pPr marL="0" indent="0" algn="just">
              <a:buNone/>
            </a:pPr>
            <a:r>
              <a:rPr lang="en-US" altLang="zh-CN" sz="1200" dirty="0">
                <a:ea typeface="+mj-ea"/>
              </a:rPr>
              <a:t>http://</a:t>
            </a:r>
            <a:r>
              <a:rPr lang="en-US" altLang="zh-CN" sz="1200" dirty="0" err="1">
                <a:ea typeface="+mj-ea"/>
              </a:rPr>
              <a:t>jsnice.org</a:t>
            </a:r>
            <a:r>
              <a:rPr lang="en-US" altLang="zh-CN" sz="1200" dirty="0">
                <a:ea typeface="+mj-e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846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19"/>
            <a:ext cx="10819161" cy="4127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LLM4Decompile: Decompiling Binary Code with Large Language Models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2000" dirty="0"/>
              <a:t>The first open-source LLM dedicated to </a:t>
            </a:r>
            <a:r>
              <a:rPr lang="en-US" altLang="zh-CN" sz="2000" dirty="0" err="1"/>
              <a:t>decompilation</a:t>
            </a:r>
            <a:r>
              <a:rPr lang="en-US" altLang="zh-CN" sz="2000" dirty="0"/>
              <a:t> (1B to 33B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2000" dirty="0"/>
              <a:t>The first </a:t>
            </a:r>
            <a:r>
              <a:rPr lang="en-US" altLang="zh-CN" sz="2000" dirty="0" err="1"/>
              <a:t>decompilation</a:t>
            </a:r>
            <a:r>
              <a:rPr lang="en-US" altLang="zh-CN" sz="2000" dirty="0"/>
              <a:t> benchmark which targets re-compilation and re-execution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2AAAD5-0B6C-FF36-907B-23BDFD6DFA57}"/>
              </a:ext>
            </a:extLst>
          </p:cNvPr>
          <p:cNvSpPr txBox="1"/>
          <p:nvPr/>
        </p:nvSpPr>
        <p:spPr>
          <a:xfrm>
            <a:off x="686419" y="3025252"/>
            <a:ext cx="10413381" cy="25853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CA" altLang="zh-CN" sz="1800" b="1" dirty="0">
                <a:effectLst/>
              </a:rPr>
              <a:t>Pre-training Data </a:t>
            </a:r>
          </a:p>
          <a:p>
            <a:endParaRPr lang="en-CA" altLang="zh-CN" sz="18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 err="1"/>
              <a:t>asm</a:t>
            </a:r>
            <a:r>
              <a:rPr lang="en-CA" altLang="zh-CN" dirty="0"/>
              <a:t>-source pairs based on </a:t>
            </a:r>
            <a:r>
              <a:rPr lang="en-CA" altLang="zh-CN" dirty="0" err="1"/>
              <a:t>Anghabench</a:t>
            </a:r>
            <a:r>
              <a:rPr lang="en-CA" altLang="zh-CN" dirty="0"/>
              <a:t> (one million </a:t>
            </a:r>
            <a:r>
              <a:rPr lang="en-CA" altLang="zh-CN" dirty="0" err="1"/>
              <a:t>compilable</a:t>
            </a:r>
            <a:r>
              <a:rPr lang="en-CA" altLang="zh-CN" dirty="0"/>
              <a:t> C files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Function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x86 Linux 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compile the source code into all four optimization stages, i.e., O0, O1, O2, O3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Prompt:</a:t>
            </a:r>
          </a:p>
          <a:p>
            <a:r>
              <a:rPr lang="en-US" altLang="zh-CN" dirty="0"/>
              <a:t># This is the assembly code with [optimization state] optimization: [</a:t>
            </a:r>
            <a:r>
              <a:rPr lang="en-US" altLang="zh-CN" dirty="0" err="1"/>
              <a:t>asm</a:t>
            </a:r>
            <a:r>
              <a:rPr lang="en-US" altLang="zh-CN" dirty="0"/>
              <a:t> code] # What is the source code?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63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6ABD-F5FD-43E9-B721-D41F351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LLM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reverse</a:t>
            </a:r>
            <a:r>
              <a:rPr lang="zh-CN" altLang="en-US" sz="3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</a:rPr>
              <a:t>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6711-89EE-488E-9B98-A8EFD526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" y="1049220"/>
            <a:ext cx="10819161" cy="750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LLM4Decompile: Decompiling Binary Code with Large Language Models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000" dirty="0"/>
          </a:p>
        </p:txBody>
      </p:sp>
      <p:pic>
        <p:nvPicPr>
          <p:cNvPr id="4" name="图片 3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A64394C6-6A2E-DA86-78FE-224AB24A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7"/>
          <a:stretch/>
        </p:blipFill>
        <p:spPr>
          <a:xfrm>
            <a:off x="2206110" y="3429000"/>
            <a:ext cx="3056617" cy="2878048"/>
          </a:xfrm>
          <a:prstGeom prst="rect">
            <a:avLst/>
          </a:prstGeom>
        </p:spPr>
      </p:pic>
      <p:pic>
        <p:nvPicPr>
          <p:cNvPr id="6" name="图片 5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4C0D5302-8F7F-DBB3-A52A-3F7294E66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47"/>
          <a:stretch/>
        </p:blipFill>
        <p:spPr>
          <a:xfrm>
            <a:off x="6439631" y="3257172"/>
            <a:ext cx="3056617" cy="29495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F71EB5-4C3E-40A5-DF89-51F42443FB50}"/>
              </a:ext>
            </a:extLst>
          </p:cNvPr>
          <p:cNvSpPr txBox="1"/>
          <p:nvPr/>
        </p:nvSpPr>
        <p:spPr>
          <a:xfrm>
            <a:off x="686419" y="1602859"/>
            <a:ext cx="6096000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 err="1"/>
              <a:t>DeepSeek</a:t>
            </a:r>
            <a:r>
              <a:rPr lang="en-CA" altLang="zh-CN" dirty="0"/>
              <a:t>-Coder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Task1: Next token prediction (NTP)</a:t>
            </a:r>
          </a:p>
          <a:p>
            <a:r>
              <a:rPr lang="en-CA" altLang="zh-CN" dirty="0"/>
              <a:t>predicting the next token given previous inputs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Task2: Sequence-to-sequence prediction (S2S) </a:t>
            </a:r>
          </a:p>
          <a:p>
            <a:r>
              <a:rPr lang="en-US" altLang="zh-CN" dirty="0"/>
              <a:t>training objective adopted in most neural machine translation models that aims to predict the output given the input sequence </a:t>
            </a:r>
          </a:p>
        </p:txBody>
      </p:sp>
    </p:spTree>
    <p:extLst>
      <p:ext uri="{BB962C8B-B14F-4D97-AF65-F5344CB8AC3E}">
        <p14:creationId xmlns:p14="http://schemas.microsoft.com/office/powerpoint/2010/main" val="3129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Watermark Design Template">
  <a:themeElements>
    <a:clrScheme name="Custom 3">
      <a:dk1>
        <a:sysClr val="windowText" lastClr="000000"/>
      </a:dk1>
      <a:lt1>
        <a:sysClr val="window" lastClr="FFFFFF"/>
      </a:lt1>
      <a:dk2>
        <a:srgbClr val="84363A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2">
      <a:majorFont>
        <a:latin typeface="Arial"/>
        <a:ea typeface="黑体"/>
        <a:cs typeface=""/>
      </a:majorFont>
      <a:minorFont>
        <a:latin typeface="Times New Roman"/>
        <a:ea typeface="微软雅黑"/>
        <a:cs typeface="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atermark design slides.potx" id="{155DE50B-7050-4C94-A1E2-D1CB6BE7200C}" vid="{CB226315-F714-4862-AA2D-99A0B670FE32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11834</TotalTime>
  <Words>2345</Words>
  <Application>Microsoft Macintosh PowerPoint</Application>
  <PresentationFormat>宽屏</PresentationFormat>
  <Paragraphs>376</Paragraphs>
  <Slides>38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-apple-system</vt:lpstr>
      <vt:lpstr>微软雅黑</vt:lpstr>
      <vt:lpstr>NewTXMI</vt:lpstr>
      <vt:lpstr>TeXGyreTermesX</vt:lpstr>
      <vt:lpstr>Arial</vt:lpstr>
      <vt:lpstr>Century Gothic</vt:lpstr>
      <vt:lpstr>Open Sans</vt:lpstr>
      <vt:lpstr>Times New Roman</vt:lpstr>
      <vt:lpstr>Wingdings</vt:lpstr>
      <vt:lpstr>Watermark Design Template</vt:lpstr>
      <vt:lpstr>LLM-based Code Deobfuscation for JavaScript</vt:lpstr>
      <vt:lpstr>PowerPoint 演示文稿</vt:lpstr>
      <vt:lpstr>PowerPoint 演示文稿</vt:lpstr>
      <vt:lpstr>LLM + reverse engineering</vt:lpstr>
      <vt:lpstr>LLM + reverse engineering</vt:lpstr>
      <vt:lpstr>LLM + reverse engineering</vt:lpstr>
      <vt:lpstr>LLM + reverse engineering</vt:lpstr>
      <vt:lpstr>LLM + reverse engineering</vt:lpstr>
      <vt:lpstr>LLM + reverse engineering</vt:lpstr>
      <vt:lpstr>LLM + reverse engineering</vt:lpstr>
      <vt:lpstr>LLM + reverse engineering</vt:lpstr>
      <vt:lpstr>LLM + reverse engineering</vt:lpstr>
      <vt:lpstr>LLM + reverse engineering</vt:lpstr>
      <vt:lpstr>LLM + reverse engineering</vt:lpstr>
      <vt:lpstr>LLM + reverse engineering</vt:lpstr>
      <vt:lpstr>LLM + reverse engineering</vt:lpstr>
      <vt:lpstr>PowerPoint 演示文稿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LLM-based Code Deobfuscation for JavaScript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Virgil</dc:creator>
  <cp:lastModifiedBy>HUA, Jiayi [Student]</cp:lastModifiedBy>
  <cp:revision>127</cp:revision>
  <cp:lastPrinted>2021-06-10T15:53:27Z</cp:lastPrinted>
  <dcterms:created xsi:type="dcterms:W3CDTF">2021-06-08T15:54:42Z</dcterms:created>
  <dcterms:modified xsi:type="dcterms:W3CDTF">2024-05-30T08:45:46Z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